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handoutMasterIdLst>
    <p:handoutMasterId r:id="rId60"/>
  </p:handoutMasterIdLst>
  <p:sldIdLst>
    <p:sldId id="292" r:id="rId2"/>
    <p:sldId id="271" r:id="rId3"/>
    <p:sldId id="273" r:id="rId4"/>
    <p:sldId id="337" r:id="rId5"/>
    <p:sldId id="316" r:id="rId6"/>
    <p:sldId id="278" r:id="rId7"/>
    <p:sldId id="317" r:id="rId8"/>
    <p:sldId id="274" r:id="rId9"/>
    <p:sldId id="319" r:id="rId10"/>
    <p:sldId id="320" r:id="rId11"/>
    <p:sldId id="322" r:id="rId12"/>
    <p:sldId id="318" r:id="rId13"/>
    <p:sldId id="314" r:id="rId14"/>
    <p:sldId id="323" r:id="rId15"/>
    <p:sldId id="324" r:id="rId16"/>
    <p:sldId id="325" r:id="rId17"/>
    <p:sldId id="315" r:id="rId18"/>
    <p:sldId id="326" r:id="rId19"/>
    <p:sldId id="327" r:id="rId20"/>
    <p:sldId id="328" r:id="rId21"/>
    <p:sldId id="329" r:id="rId22"/>
    <p:sldId id="330" r:id="rId23"/>
    <p:sldId id="283" r:id="rId24"/>
    <p:sldId id="331" r:id="rId25"/>
    <p:sldId id="332" r:id="rId26"/>
    <p:sldId id="334" r:id="rId27"/>
    <p:sldId id="335" r:id="rId28"/>
    <p:sldId id="336" r:id="rId29"/>
    <p:sldId id="275" r:id="rId30"/>
    <p:sldId id="276" r:id="rId31"/>
    <p:sldId id="290" r:id="rId32"/>
    <p:sldId id="258" r:id="rId33"/>
    <p:sldId id="333" r:id="rId34"/>
    <p:sldId id="270" r:id="rId35"/>
    <p:sldId id="280" r:id="rId36"/>
    <p:sldId id="266" r:id="rId37"/>
    <p:sldId id="262" r:id="rId38"/>
    <p:sldId id="297" r:id="rId39"/>
    <p:sldId id="294" r:id="rId40"/>
    <p:sldId id="298" r:id="rId41"/>
    <p:sldId id="291" r:id="rId42"/>
    <p:sldId id="295" r:id="rId43"/>
    <p:sldId id="312" r:id="rId44"/>
    <p:sldId id="301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38" r:id="rId54"/>
    <p:sldId id="309" r:id="rId55"/>
    <p:sldId id="310" r:id="rId56"/>
    <p:sldId id="311" r:id="rId57"/>
    <p:sldId id="293" r:id="rId58"/>
    <p:sldId id="313" r:id="rId59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792" autoAdjust="0"/>
  </p:normalViewPr>
  <p:slideViewPr>
    <p:cSldViewPr snapToGrid="0" snapToObjects="1">
      <p:cViewPr>
        <p:scale>
          <a:sx n="100" d="100"/>
          <a:sy n="100" d="100"/>
        </p:scale>
        <p:origin x="-80" y="1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gif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E2693A-74EF-FB46-B2AD-F0D401CA4CF0}" type="doc">
      <dgm:prSet loTypeId="urn:microsoft.com/office/officeart/2005/8/layout/process1" loCatId="" qsTypeId="urn:microsoft.com/office/officeart/2005/8/quickstyle/simple4" qsCatId="simple" csTypeId="urn:microsoft.com/office/officeart/2005/8/colors/accent2_4" csCatId="accent2" phldr="1"/>
      <dgm:spPr/>
    </dgm:pt>
    <dgm:pt modelId="{BC5D3E40-8199-9545-BA60-5D728AB0F557}">
      <dgm:prSet phldrT="[Texto]"/>
      <dgm:spPr/>
      <dgm:t>
        <a:bodyPr/>
        <a:lstStyle/>
        <a:p>
          <a:r>
            <a:rPr lang="es-ES" dirty="0" smtClean="0"/>
            <a:t>Sensores</a:t>
          </a:r>
          <a:endParaRPr lang="es-ES" dirty="0"/>
        </a:p>
      </dgm:t>
    </dgm:pt>
    <dgm:pt modelId="{962E81DF-FFF0-994D-B0BE-8EE532E88E1C}" type="parTrans" cxnId="{5291F07C-C7F0-D147-8BD6-20FB3506E5BA}">
      <dgm:prSet/>
      <dgm:spPr/>
      <dgm:t>
        <a:bodyPr/>
        <a:lstStyle/>
        <a:p>
          <a:endParaRPr lang="es-ES"/>
        </a:p>
      </dgm:t>
    </dgm:pt>
    <dgm:pt modelId="{7129F8D0-6336-FB4B-BF46-EFC8D8BEEEEB}" type="sibTrans" cxnId="{5291F07C-C7F0-D147-8BD6-20FB3506E5BA}">
      <dgm:prSet/>
      <dgm:spPr/>
      <dgm:t>
        <a:bodyPr/>
        <a:lstStyle/>
        <a:p>
          <a:endParaRPr lang="es-ES"/>
        </a:p>
      </dgm:t>
    </dgm:pt>
    <dgm:pt modelId="{9319560A-9700-7F40-A8FC-2391C08CF956}">
      <dgm:prSet phldrT="[Texto]"/>
      <dgm:spPr/>
      <dgm:t>
        <a:bodyPr/>
        <a:lstStyle/>
        <a:p>
          <a:r>
            <a:rPr lang="es-ES" dirty="0" smtClean="0"/>
            <a:t>Procesador</a:t>
          </a:r>
          <a:endParaRPr lang="es-ES" dirty="0"/>
        </a:p>
      </dgm:t>
    </dgm:pt>
    <dgm:pt modelId="{CDD8EE9D-C67B-894F-BF94-F258F437D770}" type="parTrans" cxnId="{50386C47-EDF0-8243-AE8C-6F7C1E73E03D}">
      <dgm:prSet/>
      <dgm:spPr/>
      <dgm:t>
        <a:bodyPr/>
        <a:lstStyle/>
        <a:p>
          <a:endParaRPr lang="es-ES"/>
        </a:p>
      </dgm:t>
    </dgm:pt>
    <dgm:pt modelId="{6E33A01F-7E64-CF49-9C88-271CFB4F4687}" type="sibTrans" cxnId="{50386C47-EDF0-8243-AE8C-6F7C1E73E03D}">
      <dgm:prSet/>
      <dgm:spPr/>
      <dgm:t>
        <a:bodyPr/>
        <a:lstStyle/>
        <a:p>
          <a:endParaRPr lang="es-ES"/>
        </a:p>
      </dgm:t>
    </dgm:pt>
    <dgm:pt modelId="{34674012-3755-CE40-AAFB-988CD737ED74}">
      <dgm:prSet phldrT="[Texto]"/>
      <dgm:spPr/>
      <dgm:t>
        <a:bodyPr/>
        <a:lstStyle/>
        <a:p>
          <a:r>
            <a:rPr lang="es-ES" dirty="0" smtClean="0"/>
            <a:t>Actuadores</a:t>
          </a:r>
          <a:endParaRPr lang="es-ES" dirty="0"/>
        </a:p>
      </dgm:t>
    </dgm:pt>
    <dgm:pt modelId="{E6BE5A32-86BC-7140-904C-2073020B6AC1}" type="parTrans" cxnId="{0DFCF733-D251-D84E-BA8B-8FE55FAAE8FC}">
      <dgm:prSet/>
      <dgm:spPr/>
      <dgm:t>
        <a:bodyPr/>
        <a:lstStyle/>
        <a:p>
          <a:endParaRPr lang="es-ES"/>
        </a:p>
      </dgm:t>
    </dgm:pt>
    <dgm:pt modelId="{E2CD110C-E989-4E4B-8C6F-C7D02E2B94C1}" type="sibTrans" cxnId="{0DFCF733-D251-D84E-BA8B-8FE55FAAE8FC}">
      <dgm:prSet/>
      <dgm:spPr/>
      <dgm:t>
        <a:bodyPr/>
        <a:lstStyle/>
        <a:p>
          <a:endParaRPr lang="es-ES"/>
        </a:p>
      </dgm:t>
    </dgm:pt>
    <dgm:pt modelId="{00719BDB-5C09-DC4F-AD14-C9457554018C}" type="pres">
      <dgm:prSet presAssocID="{19E2693A-74EF-FB46-B2AD-F0D401CA4CF0}" presName="Name0" presStyleCnt="0">
        <dgm:presLayoutVars>
          <dgm:dir/>
          <dgm:resizeHandles val="exact"/>
        </dgm:presLayoutVars>
      </dgm:prSet>
      <dgm:spPr/>
    </dgm:pt>
    <dgm:pt modelId="{090A8724-AEF4-3F40-9971-9F657A0C3881}" type="pres">
      <dgm:prSet presAssocID="{BC5D3E40-8199-9545-BA60-5D728AB0F55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BD0B46D-7AF4-3640-9E9E-7B8205392F21}" type="pres">
      <dgm:prSet presAssocID="{7129F8D0-6336-FB4B-BF46-EFC8D8BEEEEB}" presName="sibTrans" presStyleLbl="sibTrans2D1" presStyleIdx="0" presStyleCnt="2"/>
      <dgm:spPr/>
      <dgm:t>
        <a:bodyPr/>
        <a:lstStyle/>
        <a:p>
          <a:endParaRPr lang="es-ES"/>
        </a:p>
      </dgm:t>
    </dgm:pt>
    <dgm:pt modelId="{9B08D6A0-B4F4-6548-B563-B1DE1FDB0077}" type="pres">
      <dgm:prSet presAssocID="{7129F8D0-6336-FB4B-BF46-EFC8D8BEEEEB}" presName="connectorText" presStyleLbl="sibTrans2D1" presStyleIdx="0" presStyleCnt="2"/>
      <dgm:spPr/>
      <dgm:t>
        <a:bodyPr/>
        <a:lstStyle/>
        <a:p>
          <a:endParaRPr lang="es-ES"/>
        </a:p>
      </dgm:t>
    </dgm:pt>
    <dgm:pt modelId="{80430B5D-59B3-6C4A-8FE1-687707A81247}" type="pres">
      <dgm:prSet presAssocID="{9319560A-9700-7F40-A8FC-2391C08CF95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4ACFF9-4856-A844-9AD9-4C91B195F497}" type="pres">
      <dgm:prSet presAssocID="{6E33A01F-7E64-CF49-9C88-271CFB4F4687}" presName="sibTrans" presStyleLbl="sibTrans2D1" presStyleIdx="1" presStyleCnt="2"/>
      <dgm:spPr/>
      <dgm:t>
        <a:bodyPr/>
        <a:lstStyle/>
        <a:p>
          <a:endParaRPr lang="es-ES"/>
        </a:p>
      </dgm:t>
    </dgm:pt>
    <dgm:pt modelId="{CCC654F5-F6C4-4A40-B5A6-BE01D7084370}" type="pres">
      <dgm:prSet presAssocID="{6E33A01F-7E64-CF49-9C88-271CFB4F4687}" presName="connectorText" presStyleLbl="sibTrans2D1" presStyleIdx="1" presStyleCnt="2"/>
      <dgm:spPr/>
      <dgm:t>
        <a:bodyPr/>
        <a:lstStyle/>
        <a:p>
          <a:endParaRPr lang="es-ES"/>
        </a:p>
      </dgm:t>
    </dgm:pt>
    <dgm:pt modelId="{CD4B92A6-3D70-1447-B24E-6D56518AF11A}" type="pres">
      <dgm:prSet presAssocID="{34674012-3755-CE40-AAFB-988CD737ED7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F5D69241-45F7-E047-8192-8E5A2D7E5445}" type="presOf" srcId="{6E33A01F-7E64-CF49-9C88-271CFB4F4687}" destId="{444ACFF9-4856-A844-9AD9-4C91B195F497}" srcOrd="0" destOrd="0" presId="urn:microsoft.com/office/officeart/2005/8/layout/process1"/>
    <dgm:cxn modelId="{8F4C1ED9-F411-244B-AD1D-B942BC88BF9A}" type="presOf" srcId="{7129F8D0-6336-FB4B-BF46-EFC8D8BEEEEB}" destId="{9B08D6A0-B4F4-6548-B563-B1DE1FDB0077}" srcOrd="1" destOrd="0" presId="urn:microsoft.com/office/officeart/2005/8/layout/process1"/>
    <dgm:cxn modelId="{007BD6C9-D208-0A4B-BB4E-C61EA2507900}" type="presOf" srcId="{19E2693A-74EF-FB46-B2AD-F0D401CA4CF0}" destId="{00719BDB-5C09-DC4F-AD14-C9457554018C}" srcOrd="0" destOrd="0" presId="urn:microsoft.com/office/officeart/2005/8/layout/process1"/>
    <dgm:cxn modelId="{60AAC260-4C42-EA41-943E-E1A61151AFAB}" type="presOf" srcId="{7129F8D0-6336-FB4B-BF46-EFC8D8BEEEEB}" destId="{3BD0B46D-7AF4-3640-9E9E-7B8205392F21}" srcOrd="0" destOrd="0" presId="urn:microsoft.com/office/officeart/2005/8/layout/process1"/>
    <dgm:cxn modelId="{1DFB5387-B4F3-914E-A289-6BDC89886BB6}" type="presOf" srcId="{BC5D3E40-8199-9545-BA60-5D728AB0F557}" destId="{090A8724-AEF4-3F40-9971-9F657A0C3881}" srcOrd="0" destOrd="0" presId="urn:microsoft.com/office/officeart/2005/8/layout/process1"/>
    <dgm:cxn modelId="{D2929CDF-10E2-AB4F-B6E8-3A16E9136E00}" type="presOf" srcId="{9319560A-9700-7F40-A8FC-2391C08CF956}" destId="{80430B5D-59B3-6C4A-8FE1-687707A81247}" srcOrd="0" destOrd="0" presId="urn:microsoft.com/office/officeart/2005/8/layout/process1"/>
    <dgm:cxn modelId="{81D5B203-AAB1-234A-A20D-22DC73638A84}" type="presOf" srcId="{6E33A01F-7E64-CF49-9C88-271CFB4F4687}" destId="{CCC654F5-F6C4-4A40-B5A6-BE01D7084370}" srcOrd="1" destOrd="0" presId="urn:microsoft.com/office/officeart/2005/8/layout/process1"/>
    <dgm:cxn modelId="{0DFCF733-D251-D84E-BA8B-8FE55FAAE8FC}" srcId="{19E2693A-74EF-FB46-B2AD-F0D401CA4CF0}" destId="{34674012-3755-CE40-AAFB-988CD737ED74}" srcOrd="2" destOrd="0" parTransId="{E6BE5A32-86BC-7140-904C-2073020B6AC1}" sibTransId="{E2CD110C-E989-4E4B-8C6F-C7D02E2B94C1}"/>
    <dgm:cxn modelId="{94CCC214-57E8-2849-8F2A-E6F3582B8312}" type="presOf" srcId="{34674012-3755-CE40-AAFB-988CD737ED74}" destId="{CD4B92A6-3D70-1447-B24E-6D56518AF11A}" srcOrd="0" destOrd="0" presId="urn:microsoft.com/office/officeart/2005/8/layout/process1"/>
    <dgm:cxn modelId="{50386C47-EDF0-8243-AE8C-6F7C1E73E03D}" srcId="{19E2693A-74EF-FB46-B2AD-F0D401CA4CF0}" destId="{9319560A-9700-7F40-A8FC-2391C08CF956}" srcOrd="1" destOrd="0" parTransId="{CDD8EE9D-C67B-894F-BF94-F258F437D770}" sibTransId="{6E33A01F-7E64-CF49-9C88-271CFB4F4687}"/>
    <dgm:cxn modelId="{5291F07C-C7F0-D147-8BD6-20FB3506E5BA}" srcId="{19E2693A-74EF-FB46-B2AD-F0D401CA4CF0}" destId="{BC5D3E40-8199-9545-BA60-5D728AB0F557}" srcOrd="0" destOrd="0" parTransId="{962E81DF-FFF0-994D-B0BE-8EE532E88E1C}" sibTransId="{7129F8D0-6336-FB4B-BF46-EFC8D8BEEEEB}"/>
    <dgm:cxn modelId="{40948372-DD86-654B-A8BB-8288867D7D81}" type="presParOf" srcId="{00719BDB-5C09-DC4F-AD14-C9457554018C}" destId="{090A8724-AEF4-3F40-9971-9F657A0C3881}" srcOrd="0" destOrd="0" presId="urn:microsoft.com/office/officeart/2005/8/layout/process1"/>
    <dgm:cxn modelId="{67EE19EF-B3D2-624A-9D05-711F965A0274}" type="presParOf" srcId="{00719BDB-5C09-DC4F-AD14-C9457554018C}" destId="{3BD0B46D-7AF4-3640-9E9E-7B8205392F21}" srcOrd="1" destOrd="0" presId="urn:microsoft.com/office/officeart/2005/8/layout/process1"/>
    <dgm:cxn modelId="{5F249238-6AB4-3845-9CA9-2E893CB8F160}" type="presParOf" srcId="{3BD0B46D-7AF4-3640-9E9E-7B8205392F21}" destId="{9B08D6A0-B4F4-6548-B563-B1DE1FDB0077}" srcOrd="0" destOrd="0" presId="urn:microsoft.com/office/officeart/2005/8/layout/process1"/>
    <dgm:cxn modelId="{2995694D-7D8C-0D4D-9C69-DD1CB01D7F6A}" type="presParOf" srcId="{00719BDB-5C09-DC4F-AD14-C9457554018C}" destId="{80430B5D-59B3-6C4A-8FE1-687707A81247}" srcOrd="2" destOrd="0" presId="urn:microsoft.com/office/officeart/2005/8/layout/process1"/>
    <dgm:cxn modelId="{6351B802-4499-0549-9D0E-FC86A3DCE07F}" type="presParOf" srcId="{00719BDB-5C09-DC4F-AD14-C9457554018C}" destId="{444ACFF9-4856-A844-9AD9-4C91B195F497}" srcOrd="3" destOrd="0" presId="urn:microsoft.com/office/officeart/2005/8/layout/process1"/>
    <dgm:cxn modelId="{742A2B1F-FCE8-EC49-AB9E-332C473D5435}" type="presParOf" srcId="{444ACFF9-4856-A844-9AD9-4C91B195F497}" destId="{CCC654F5-F6C4-4A40-B5A6-BE01D7084370}" srcOrd="0" destOrd="0" presId="urn:microsoft.com/office/officeart/2005/8/layout/process1"/>
    <dgm:cxn modelId="{B06F4066-CC2D-9048-80FB-1C48B48C35D0}" type="presParOf" srcId="{00719BDB-5C09-DC4F-AD14-C9457554018C}" destId="{CD4B92A6-3D70-1447-B24E-6D56518AF11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386460-A8F0-C64F-9599-97721FDF620C}" type="doc">
      <dgm:prSet loTypeId="urn:microsoft.com/office/officeart/2005/8/layout/hProcess10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6BA8994B-D67D-8F47-B87A-64A8CD6A4158}">
      <dgm:prSet phldrT="[Texto]"/>
      <dgm:spPr/>
      <dgm:t>
        <a:bodyPr/>
        <a:lstStyle/>
        <a:p>
          <a:r>
            <a:rPr lang="es-ES" dirty="0" smtClean="0"/>
            <a:t>Detección</a:t>
          </a:r>
          <a:endParaRPr lang="es-ES" dirty="0"/>
        </a:p>
      </dgm:t>
    </dgm:pt>
    <dgm:pt modelId="{DE96733C-8F18-DF41-AD4B-0E042F408F52}" type="parTrans" cxnId="{A7FADDB6-F08A-BA44-A57F-899770125B02}">
      <dgm:prSet/>
      <dgm:spPr/>
      <dgm:t>
        <a:bodyPr/>
        <a:lstStyle/>
        <a:p>
          <a:endParaRPr lang="es-ES"/>
        </a:p>
      </dgm:t>
    </dgm:pt>
    <dgm:pt modelId="{C1A4D236-82C3-3741-BB44-0D150E229986}" type="sibTrans" cxnId="{A7FADDB6-F08A-BA44-A57F-899770125B02}">
      <dgm:prSet/>
      <dgm:spPr/>
      <dgm:t>
        <a:bodyPr/>
        <a:lstStyle/>
        <a:p>
          <a:endParaRPr lang="es-ES"/>
        </a:p>
      </dgm:t>
    </dgm:pt>
    <dgm:pt modelId="{4FC5BFE6-C0FA-234F-A8BF-772743593E43}">
      <dgm:prSet phldrT="[Texto]"/>
      <dgm:spPr/>
      <dgm:t>
        <a:bodyPr/>
        <a:lstStyle/>
        <a:p>
          <a:r>
            <a:rPr lang="es-ES" dirty="0" smtClean="0"/>
            <a:t>Fuego</a:t>
          </a:r>
          <a:endParaRPr lang="es-ES" dirty="0"/>
        </a:p>
      </dgm:t>
    </dgm:pt>
    <dgm:pt modelId="{A156D277-13C5-6149-A233-05C049AB4FF2}" type="parTrans" cxnId="{A2B31B29-0F17-2540-BAEC-5825343A659B}">
      <dgm:prSet/>
      <dgm:spPr/>
      <dgm:t>
        <a:bodyPr/>
        <a:lstStyle/>
        <a:p>
          <a:endParaRPr lang="es-ES"/>
        </a:p>
      </dgm:t>
    </dgm:pt>
    <dgm:pt modelId="{888C9CB4-505A-2F44-97D0-E5A79E23E015}" type="sibTrans" cxnId="{A2B31B29-0F17-2540-BAEC-5825343A659B}">
      <dgm:prSet/>
      <dgm:spPr/>
      <dgm:t>
        <a:bodyPr/>
        <a:lstStyle/>
        <a:p>
          <a:endParaRPr lang="es-ES"/>
        </a:p>
      </dgm:t>
    </dgm:pt>
    <dgm:pt modelId="{F8C09B75-5668-2F46-BA03-3BBDA443F114}">
      <dgm:prSet phldrT="[Texto]"/>
      <dgm:spPr/>
      <dgm:t>
        <a:bodyPr/>
        <a:lstStyle/>
        <a:p>
          <a:r>
            <a:rPr lang="es-ES" dirty="0" smtClean="0"/>
            <a:t>Intrusión</a:t>
          </a:r>
          <a:endParaRPr lang="es-ES" dirty="0"/>
        </a:p>
      </dgm:t>
    </dgm:pt>
    <dgm:pt modelId="{215A84C2-8778-ED41-9866-51B4C7E924F7}" type="parTrans" cxnId="{645583BA-F2A0-6048-AC54-CF0274800D62}">
      <dgm:prSet/>
      <dgm:spPr/>
      <dgm:t>
        <a:bodyPr/>
        <a:lstStyle/>
        <a:p>
          <a:endParaRPr lang="es-ES"/>
        </a:p>
      </dgm:t>
    </dgm:pt>
    <dgm:pt modelId="{07E64D80-085A-234A-88C6-ECAEDBD31BCF}" type="sibTrans" cxnId="{645583BA-F2A0-6048-AC54-CF0274800D62}">
      <dgm:prSet/>
      <dgm:spPr/>
      <dgm:t>
        <a:bodyPr/>
        <a:lstStyle/>
        <a:p>
          <a:endParaRPr lang="es-ES"/>
        </a:p>
      </dgm:t>
    </dgm:pt>
    <dgm:pt modelId="{0408618E-21B2-6D4A-BC1E-E880080BD2CF}">
      <dgm:prSet phldrT="[Texto]"/>
      <dgm:spPr/>
      <dgm:t>
        <a:bodyPr/>
        <a:lstStyle/>
        <a:p>
          <a:r>
            <a:rPr lang="es-ES" dirty="0" smtClean="0"/>
            <a:t>Procesamiento</a:t>
          </a:r>
          <a:endParaRPr lang="es-ES" dirty="0"/>
        </a:p>
      </dgm:t>
    </dgm:pt>
    <dgm:pt modelId="{55A9269B-F522-D149-A2B0-2DBE0FF91187}" type="parTrans" cxnId="{6E824CCB-14AA-5E43-B447-B1697254A216}">
      <dgm:prSet/>
      <dgm:spPr/>
      <dgm:t>
        <a:bodyPr/>
        <a:lstStyle/>
        <a:p>
          <a:endParaRPr lang="es-ES"/>
        </a:p>
      </dgm:t>
    </dgm:pt>
    <dgm:pt modelId="{577A8D28-EC1E-1440-809B-E7B86ED463DD}" type="sibTrans" cxnId="{6E824CCB-14AA-5E43-B447-B1697254A216}">
      <dgm:prSet/>
      <dgm:spPr/>
      <dgm:t>
        <a:bodyPr/>
        <a:lstStyle/>
        <a:p>
          <a:endParaRPr lang="es-ES"/>
        </a:p>
      </dgm:t>
    </dgm:pt>
    <dgm:pt modelId="{B72E8407-3611-BA46-AE88-50C4FC16B494}">
      <dgm:prSet phldrT="[Texto]"/>
      <dgm:spPr/>
      <dgm:t>
        <a:bodyPr/>
        <a:lstStyle/>
        <a:p>
          <a:r>
            <a:rPr lang="es-ES" dirty="0" smtClean="0"/>
            <a:t>Toma de decisiones</a:t>
          </a:r>
          <a:endParaRPr lang="es-ES" dirty="0"/>
        </a:p>
      </dgm:t>
    </dgm:pt>
    <dgm:pt modelId="{DCA66157-736B-264A-AD11-74983089EDF2}" type="parTrans" cxnId="{9CF6BB97-836F-2C44-93BC-68F59C11EB83}">
      <dgm:prSet/>
      <dgm:spPr/>
      <dgm:t>
        <a:bodyPr/>
        <a:lstStyle/>
        <a:p>
          <a:endParaRPr lang="es-ES"/>
        </a:p>
      </dgm:t>
    </dgm:pt>
    <dgm:pt modelId="{F173C933-84BD-5B42-913D-3D9B8B5C00E8}" type="sibTrans" cxnId="{9CF6BB97-836F-2C44-93BC-68F59C11EB83}">
      <dgm:prSet/>
      <dgm:spPr/>
      <dgm:t>
        <a:bodyPr/>
        <a:lstStyle/>
        <a:p>
          <a:endParaRPr lang="es-ES"/>
        </a:p>
      </dgm:t>
    </dgm:pt>
    <dgm:pt modelId="{1577349C-91DF-3449-8AA4-BB3DDD16440F}">
      <dgm:prSet phldrT="[Texto]"/>
      <dgm:spPr/>
      <dgm:t>
        <a:bodyPr/>
        <a:lstStyle/>
        <a:p>
          <a:r>
            <a:rPr lang="es-ES" dirty="0" smtClean="0"/>
            <a:t>Acción</a:t>
          </a:r>
          <a:endParaRPr lang="es-ES" dirty="0"/>
        </a:p>
      </dgm:t>
    </dgm:pt>
    <dgm:pt modelId="{23BC8578-559F-3B48-864F-E81A9DDC14F7}" type="parTrans" cxnId="{DFDD712B-6AD2-F948-866E-A20EC35E4E19}">
      <dgm:prSet/>
      <dgm:spPr/>
      <dgm:t>
        <a:bodyPr/>
        <a:lstStyle/>
        <a:p>
          <a:endParaRPr lang="es-ES"/>
        </a:p>
      </dgm:t>
    </dgm:pt>
    <dgm:pt modelId="{192BBB17-3335-A249-A7B2-907AF73A935A}" type="sibTrans" cxnId="{DFDD712B-6AD2-F948-866E-A20EC35E4E19}">
      <dgm:prSet/>
      <dgm:spPr/>
      <dgm:t>
        <a:bodyPr/>
        <a:lstStyle/>
        <a:p>
          <a:endParaRPr lang="es-ES"/>
        </a:p>
      </dgm:t>
    </dgm:pt>
    <dgm:pt modelId="{244C62FE-C121-CB4C-BDCC-E75D4221C73B}">
      <dgm:prSet phldrT="[Texto]"/>
      <dgm:spPr/>
      <dgm:t>
        <a:bodyPr/>
        <a:lstStyle/>
        <a:p>
          <a:r>
            <a:rPr lang="es-ES" dirty="0" smtClean="0"/>
            <a:t>Llamada automática</a:t>
          </a:r>
          <a:endParaRPr lang="es-ES" dirty="0"/>
        </a:p>
      </dgm:t>
    </dgm:pt>
    <dgm:pt modelId="{2496222B-FF8F-BD4F-BDF9-2571253BB578}" type="parTrans" cxnId="{CADA1F59-2EEE-DB47-A0F7-DFE930E5ECDF}">
      <dgm:prSet/>
      <dgm:spPr/>
      <dgm:t>
        <a:bodyPr/>
        <a:lstStyle/>
        <a:p>
          <a:endParaRPr lang="es-ES"/>
        </a:p>
      </dgm:t>
    </dgm:pt>
    <dgm:pt modelId="{57C8E839-984D-6041-9C01-F5523ECF2680}" type="sibTrans" cxnId="{CADA1F59-2EEE-DB47-A0F7-DFE930E5ECDF}">
      <dgm:prSet/>
      <dgm:spPr/>
      <dgm:t>
        <a:bodyPr/>
        <a:lstStyle/>
        <a:p>
          <a:endParaRPr lang="es-ES"/>
        </a:p>
      </dgm:t>
    </dgm:pt>
    <dgm:pt modelId="{AE95D613-E4B3-9743-9C60-0470489456A6}">
      <dgm:prSet phldrT="[Texto]"/>
      <dgm:spPr/>
      <dgm:t>
        <a:bodyPr/>
        <a:lstStyle/>
        <a:p>
          <a:r>
            <a:rPr lang="es-ES" dirty="0" smtClean="0"/>
            <a:t>Sirena</a:t>
          </a:r>
          <a:endParaRPr lang="es-ES" dirty="0"/>
        </a:p>
      </dgm:t>
    </dgm:pt>
    <dgm:pt modelId="{089F0052-AD36-6A4F-B68D-969941AE8E61}" type="parTrans" cxnId="{DFE9914B-AAF4-2545-B696-45244A90C689}">
      <dgm:prSet/>
      <dgm:spPr/>
      <dgm:t>
        <a:bodyPr/>
        <a:lstStyle/>
        <a:p>
          <a:endParaRPr lang="es-ES"/>
        </a:p>
      </dgm:t>
    </dgm:pt>
    <dgm:pt modelId="{F3847628-9840-BE4D-A81E-66016F639356}" type="sibTrans" cxnId="{DFE9914B-AAF4-2545-B696-45244A90C689}">
      <dgm:prSet/>
      <dgm:spPr/>
      <dgm:t>
        <a:bodyPr/>
        <a:lstStyle/>
        <a:p>
          <a:endParaRPr lang="es-ES"/>
        </a:p>
      </dgm:t>
    </dgm:pt>
    <dgm:pt modelId="{A82392A0-20FA-AB40-A47B-F7F8C7C2A0E4}">
      <dgm:prSet phldrT="[Texto]"/>
      <dgm:spPr/>
      <dgm:t>
        <a:bodyPr/>
        <a:lstStyle/>
        <a:p>
          <a:r>
            <a:rPr lang="es-ES" dirty="0" smtClean="0"/>
            <a:t>Inundación</a:t>
          </a:r>
          <a:endParaRPr lang="es-ES" dirty="0"/>
        </a:p>
      </dgm:t>
    </dgm:pt>
    <dgm:pt modelId="{B4165A8C-A084-AF42-9FEA-39D5F948E5BD}" type="parTrans" cxnId="{87B8EB0B-8003-334B-AEA5-D6855C5DA856}">
      <dgm:prSet/>
      <dgm:spPr/>
      <dgm:t>
        <a:bodyPr/>
        <a:lstStyle/>
        <a:p>
          <a:endParaRPr lang="es-ES"/>
        </a:p>
      </dgm:t>
    </dgm:pt>
    <dgm:pt modelId="{24C6E307-87C4-5E45-9602-C57EF6D082A8}" type="sibTrans" cxnId="{87B8EB0B-8003-334B-AEA5-D6855C5DA856}">
      <dgm:prSet/>
      <dgm:spPr/>
      <dgm:t>
        <a:bodyPr/>
        <a:lstStyle/>
        <a:p>
          <a:endParaRPr lang="es-ES"/>
        </a:p>
      </dgm:t>
    </dgm:pt>
    <dgm:pt modelId="{A5E79047-16D2-1B4C-947E-D204C233685C}">
      <dgm:prSet phldrT="[Texto]"/>
      <dgm:spPr/>
      <dgm:t>
        <a:bodyPr/>
        <a:lstStyle/>
        <a:p>
          <a:r>
            <a:rPr lang="es-ES" dirty="0" smtClean="0"/>
            <a:t>Cierre o Apertura de Válvula</a:t>
          </a:r>
          <a:endParaRPr lang="es-ES" dirty="0"/>
        </a:p>
      </dgm:t>
    </dgm:pt>
    <dgm:pt modelId="{768647CF-8C68-A04C-8AF4-C26B874610D4}" type="parTrans" cxnId="{82A19CDB-9729-9749-B504-55DE1C10DD55}">
      <dgm:prSet/>
      <dgm:spPr/>
      <dgm:t>
        <a:bodyPr/>
        <a:lstStyle/>
        <a:p>
          <a:endParaRPr lang="es-ES"/>
        </a:p>
      </dgm:t>
    </dgm:pt>
    <dgm:pt modelId="{886D04E7-4D6E-8E4C-A518-83FB6B2AF68A}" type="sibTrans" cxnId="{82A19CDB-9729-9749-B504-55DE1C10DD55}">
      <dgm:prSet/>
      <dgm:spPr/>
      <dgm:t>
        <a:bodyPr/>
        <a:lstStyle/>
        <a:p>
          <a:endParaRPr lang="es-ES"/>
        </a:p>
      </dgm:t>
    </dgm:pt>
    <dgm:pt modelId="{E717BA63-7A0E-6543-AF24-C8D9DE681D1C}">
      <dgm:prSet phldrT="[Texto]"/>
      <dgm:spPr/>
      <dgm:t>
        <a:bodyPr/>
        <a:lstStyle/>
        <a:p>
          <a:r>
            <a:rPr lang="es-ES" dirty="0" smtClean="0"/>
            <a:t>Movimiento</a:t>
          </a:r>
          <a:endParaRPr lang="es-ES" dirty="0"/>
        </a:p>
      </dgm:t>
    </dgm:pt>
    <dgm:pt modelId="{C8B3921B-02DE-F941-89D5-FF4FD11ECC41}" type="parTrans" cxnId="{8A3F2180-BAD7-3F4E-B1B5-18925C947FFD}">
      <dgm:prSet/>
      <dgm:spPr/>
      <dgm:t>
        <a:bodyPr/>
        <a:lstStyle/>
        <a:p>
          <a:endParaRPr lang="es-ES"/>
        </a:p>
      </dgm:t>
    </dgm:pt>
    <dgm:pt modelId="{8DCBBF17-E3CC-2840-9A6F-A6420C9136CA}" type="sibTrans" cxnId="{8A3F2180-BAD7-3F4E-B1B5-18925C947FFD}">
      <dgm:prSet/>
      <dgm:spPr/>
      <dgm:t>
        <a:bodyPr/>
        <a:lstStyle/>
        <a:p>
          <a:endParaRPr lang="es-ES"/>
        </a:p>
      </dgm:t>
    </dgm:pt>
    <dgm:pt modelId="{7D7093B6-1E79-C742-877C-01626282FF48}">
      <dgm:prSet phldrT="[Texto]"/>
      <dgm:spPr/>
      <dgm:t>
        <a:bodyPr/>
        <a:lstStyle/>
        <a:p>
          <a:r>
            <a:rPr lang="es-ES" dirty="0" smtClean="0"/>
            <a:t>Nivel de agua (tanque)</a:t>
          </a:r>
          <a:endParaRPr lang="es-ES" dirty="0"/>
        </a:p>
      </dgm:t>
    </dgm:pt>
    <dgm:pt modelId="{1F07FCC5-8BA8-1D4E-9E8F-C412404E6B05}" type="parTrans" cxnId="{2F868E23-E344-B145-81F6-A71D1089517D}">
      <dgm:prSet/>
      <dgm:spPr/>
      <dgm:t>
        <a:bodyPr/>
        <a:lstStyle/>
        <a:p>
          <a:endParaRPr lang="es-ES"/>
        </a:p>
      </dgm:t>
    </dgm:pt>
    <dgm:pt modelId="{C87A6925-E826-F94C-9117-E8A6D7A79856}" type="sibTrans" cxnId="{2F868E23-E344-B145-81F6-A71D1089517D}">
      <dgm:prSet/>
      <dgm:spPr/>
      <dgm:t>
        <a:bodyPr/>
        <a:lstStyle/>
        <a:p>
          <a:endParaRPr lang="es-ES"/>
        </a:p>
      </dgm:t>
    </dgm:pt>
    <dgm:pt modelId="{4009D5B7-C99B-454F-AA62-C4EA9E6753E6}">
      <dgm:prSet phldrT="[Texto]"/>
      <dgm:spPr/>
      <dgm:t>
        <a:bodyPr/>
        <a:lstStyle/>
        <a:p>
          <a:r>
            <a:rPr lang="es-ES" dirty="0" smtClean="0"/>
            <a:t>Indicador luminoso.</a:t>
          </a:r>
          <a:endParaRPr lang="es-ES" dirty="0"/>
        </a:p>
      </dgm:t>
    </dgm:pt>
    <dgm:pt modelId="{4C5462FF-4389-5D4F-A98B-461ADA33D2A2}" type="parTrans" cxnId="{C3AE8C98-7CD5-414F-A40D-F6764BB02627}">
      <dgm:prSet/>
      <dgm:spPr/>
      <dgm:t>
        <a:bodyPr/>
        <a:lstStyle/>
        <a:p>
          <a:endParaRPr lang="es-ES"/>
        </a:p>
      </dgm:t>
    </dgm:pt>
    <dgm:pt modelId="{CE451BBE-1B85-7C4D-B5C3-520E191906EC}" type="sibTrans" cxnId="{C3AE8C98-7CD5-414F-A40D-F6764BB02627}">
      <dgm:prSet/>
      <dgm:spPr/>
      <dgm:t>
        <a:bodyPr/>
        <a:lstStyle/>
        <a:p>
          <a:endParaRPr lang="es-ES"/>
        </a:p>
      </dgm:t>
    </dgm:pt>
    <dgm:pt modelId="{94F0826C-B7BF-0749-A869-2EFC0AF0A6D7}">
      <dgm:prSet phldrT="[Texto]"/>
      <dgm:spPr/>
      <dgm:t>
        <a:bodyPr/>
        <a:lstStyle/>
        <a:p>
          <a:r>
            <a:rPr lang="es-ES" dirty="0" smtClean="0"/>
            <a:t>Temperatura</a:t>
          </a:r>
          <a:endParaRPr lang="es-ES" dirty="0"/>
        </a:p>
      </dgm:t>
    </dgm:pt>
    <dgm:pt modelId="{DC388E9A-B569-1E4D-A9F8-980E5333004A}" type="parTrans" cxnId="{2BAB5F04-D428-B84D-A7E9-32B62EE6F0D8}">
      <dgm:prSet/>
      <dgm:spPr/>
      <dgm:t>
        <a:bodyPr/>
        <a:lstStyle/>
        <a:p>
          <a:endParaRPr lang="es-ES"/>
        </a:p>
      </dgm:t>
    </dgm:pt>
    <dgm:pt modelId="{2C986126-881D-3942-8EA7-22956A89BFCE}" type="sibTrans" cxnId="{2BAB5F04-D428-B84D-A7E9-32B62EE6F0D8}">
      <dgm:prSet/>
      <dgm:spPr/>
      <dgm:t>
        <a:bodyPr/>
        <a:lstStyle/>
        <a:p>
          <a:endParaRPr lang="es-ES"/>
        </a:p>
      </dgm:t>
    </dgm:pt>
    <dgm:pt modelId="{62AFEFD5-173A-084E-ABD2-E12500F36485}">
      <dgm:prSet phldrT="[Texto]"/>
      <dgm:spPr/>
      <dgm:t>
        <a:bodyPr/>
        <a:lstStyle/>
        <a:p>
          <a:r>
            <a:rPr lang="es-ES" dirty="0" smtClean="0"/>
            <a:t>Interface con el usuario</a:t>
          </a:r>
          <a:endParaRPr lang="es-ES" dirty="0"/>
        </a:p>
      </dgm:t>
    </dgm:pt>
    <dgm:pt modelId="{CF490A79-F487-5144-85BB-D37104D9180D}" type="parTrans" cxnId="{3BAB1BF6-289C-C649-9D68-76E010AEB72D}">
      <dgm:prSet/>
      <dgm:spPr/>
      <dgm:t>
        <a:bodyPr/>
        <a:lstStyle/>
        <a:p>
          <a:endParaRPr lang="es-ES"/>
        </a:p>
      </dgm:t>
    </dgm:pt>
    <dgm:pt modelId="{C19117DF-00C8-8641-98C9-722FCDD86537}" type="sibTrans" cxnId="{3BAB1BF6-289C-C649-9D68-76E010AEB72D}">
      <dgm:prSet/>
      <dgm:spPr/>
      <dgm:t>
        <a:bodyPr/>
        <a:lstStyle/>
        <a:p>
          <a:endParaRPr lang="es-ES"/>
        </a:p>
      </dgm:t>
    </dgm:pt>
    <dgm:pt modelId="{948607A2-738D-3A43-AFB5-17F53276DE89}">
      <dgm:prSet phldrT="[Texto]"/>
      <dgm:spPr/>
      <dgm:t>
        <a:bodyPr/>
        <a:lstStyle/>
        <a:p>
          <a:r>
            <a:rPr lang="es-ES" dirty="0" smtClean="0"/>
            <a:t>Encender luces hab.</a:t>
          </a:r>
          <a:endParaRPr lang="es-ES" dirty="0"/>
        </a:p>
      </dgm:t>
    </dgm:pt>
    <dgm:pt modelId="{536D7D13-D041-D74A-AF68-A13851469D32}" type="parTrans" cxnId="{589A18E5-4527-6B49-B27F-83F5EEA1E353}">
      <dgm:prSet/>
      <dgm:spPr/>
      <dgm:t>
        <a:bodyPr/>
        <a:lstStyle/>
        <a:p>
          <a:endParaRPr lang="es-ES"/>
        </a:p>
      </dgm:t>
    </dgm:pt>
    <dgm:pt modelId="{2F1E0C6D-6D75-AF42-B6EA-F15758B7B31D}" type="sibTrans" cxnId="{589A18E5-4527-6B49-B27F-83F5EEA1E353}">
      <dgm:prSet/>
      <dgm:spPr/>
      <dgm:t>
        <a:bodyPr/>
        <a:lstStyle/>
        <a:p>
          <a:endParaRPr lang="es-ES"/>
        </a:p>
      </dgm:t>
    </dgm:pt>
    <dgm:pt modelId="{FD755018-1F68-E440-9B89-D1EF543A2026}" type="pres">
      <dgm:prSet presAssocID="{B5386460-A8F0-C64F-9599-97721FDF620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4F64867-2FCF-F444-A7F4-B3E90462A954}" type="pres">
      <dgm:prSet presAssocID="{6BA8994B-D67D-8F47-B87A-64A8CD6A4158}" presName="composite" presStyleCnt="0"/>
      <dgm:spPr/>
    </dgm:pt>
    <dgm:pt modelId="{884A15A0-4B16-7C4B-9B45-EE40BCF3FCD1}" type="pres">
      <dgm:prSet presAssocID="{6BA8994B-D67D-8F47-B87A-64A8CD6A4158}" presName="imagSh" presStyleLbl="bgImgPlace1" presStyleIdx="0" presStyleCnt="3"/>
      <dgm:spPr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0C9794F1-D970-9848-94A6-14F3D1D375C3}" type="pres">
      <dgm:prSet presAssocID="{6BA8994B-D67D-8F47-B87A-64A8CD6A4158}" presName="txNode" presStyleLbl="node1" presStyleIdx="0" presStyleCnt="3" custLinFactNeighborX="687" custLinFactNeighborY="2130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5449B7A-32C3-D942-986E-F016C920D300}" type="pres">
      <dgm:prSet presAssocID="{C1A4D236-82C3-3741-BB44-0D150E229986}" presName="sibTrans" presStyleLbl="sibTrans2D1" presStyleIdx="0" presStyleCnt="2"/>
      <dgm:spPr/>
      <dgm:t>
        <a:bodyPr/>
        <a:lstStyle/>
        <a:p>
          <a:endParaRPr lang="es-ES"/>
        </a:p>
      </dgm:t>
    </dgm:pt>
    <dgm:pt modelId="{E31CB0ED-41E4-C542-B4BA-3966B9B399A3}" type="pres">
      <dgm:prSet presAssocID="{C1A4D236-82C3-3741-BB44-0D150E229986}" presName="connTx" presStyleLbl="sibTrans2D1" presStyleIdx="0" presStyleCnt="2"/>
      <dgm:spPr/>
      <dgm:t>
        <a:bodyPr/>
        <a:lstStyle/>
        <a:p>
          <a:endParaRPr lang="es-ES"/>
        </a:p>
      </dgm:t>
    </dgm:pt>
    <dgm:pt modelId="{E037D9D7-4D00-5243-A652-5BB71C2D1426}" type="pres">
      <dgm:prSet presAssocID="{0408618E-21B2-6D4A-BC1E-E880080BD2CF}" presName="composite" presStyleCnt="0"/>
      <dgm:spPr/>
    </dgm:pt>
    <dgm:pt modelId="{304EEA3C-A989-DC47-BA08-F407BA2E8FBD}" type="pres">
      <dgm:prSet presAssocID="{0408618E-21B2-6D4A-BC1E-E880080BD2CF}" presName="imagSh" presStyleLbl="bgImgPlace1" presStyleIdx="1" presStyleCnt="3"/>
      <dgm:spPr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D979A551-F657-F34A-B7AA-E5D467DE6A27}" type="pres">
      <dgm:prSet presAssocID="{0408618E-21B2-6D4A-BC1E-E880080BD2CF}" presName="txNode" presStyleLbl="node1" presStyleIdx="1" presStyleCnt="3" custLinFactNeighborX="7560" custLinFactNeighborY="199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873BE18-C654-FB4F-AEA9-D50527B58714}" type="pres">
      <dgm:prSet presAssocID="{577A8D28-EC1E-1440-809B-E7B86ED463DD}" presName="sibTrans" presStyleLbl="sibTrans2D1" presStyleIdx="1" presStyleCnt="2"/>
      <dgm:spPr/>
      <dgm:t>
        <a:bodyPr/>
        <a:lstStyle/>
        <a:p>
          <a:endParaRPr lang="es-ES"/>
        </a:p>
      </dgm:t>
    </dgm:pt>
    <dgm:pt modelId="{FE52E417-553D-0F4B-A53E-3F2FC4F1F083}" type="pres">
      <dgm:prSet presAssocID="{577A8D28-EC1E-1440-809B-E7B86ED463DD}" presName="connTx" presStyleLbl="sibTrans2D1" presStyleIdx="1" presStyleCnt="2"/>
      <dgm:spPr/>
      <dgm:t>
        <a:bodyPr/>
        <a:lstStyle/>
        <a:p>
          <a:endParaRPr lang="es-ES"/>
        </a:p>
      </dgm:t>
    </dgm:pt>
    <dgm:pt modelId="{8C1EC17F-3E87-194A-AE79-F9B12522E60C}" type="pres">
      <dgm:prSet presAssocID="{1577349C-91DF-3449-8AA4-BB3DDD16440F}" presName="composite" presStyleCnt="0"/>
      <dgm:spPr/>
    </dgm:pt>
    <dgm:pt modelId="{90341C07-C7D7-9F45-9BCA-B0D0D878CAC3}" type="pres">
      <dgm:prSet presAssocID="{1577349C-91DF-3449-8AA4-BB3DDD16440F}" presName="imagSh" presStyleLbl="b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3000" b="-13000"/>
          </a:stretch>
        </a:blipFill>
      </dgm:spPr>
      <dgm:t>
        <a:bodyPr/>
        <a:lstStyle/>
        <a:p>
          <a:endParaRPr lang="es-ES"/>
        </a:p>
      </dgm:t>
    </dgm:pt>
    <dgm:pt modelId="{7B6D65E0-5A77-0844-9EFA-2D60D8A3159F}" type="pres">
      <dgm:prSet presAssocID="{1577349C-91DF-3449-8AA4-BB3DDD16440F}" presName="txNode" presStyleLbl="node1" presStyleIdx="2" presStyleCnt="3" custLinFactNeighborX="212" custLinFactNeighborY="1993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8DEBE8F1-0898-A345-82D3-C591193C42EC}" type="presOf" srcId="{577A8D28-EC1E-1440-809B-E7B86ED463DD}" destId="{FE52E417-553D-0F4B-A53E-3F2FC4F1F083}" srcOrd="1" destOrd="0" presId="urn:microsoft.com/office/officeart/2005/8/layout/hProcess10"/>
    <dgm:cxn modelId="{589A18E5-4527-6B49-B27F-83F5EEA1E353}" srcId="{1577349C-91DF-3449-8AA4-BB3DDD16440F}" destId="{948607A2-738D-3A43-AFB5-17F53276DE89}" srcOrd="4" destOrd="0" parTransId="{536D7D13-D041-D74A-AF68-A13851469D32}" sibTransId="{2F1E0C6D-6D75-AF42-B6EA-F15758B7B31D}"/>
    <dgm:cxn modelId="{8A3F2180-BAD7-3F4E-B1B5-18925C947FFD}" srcId="{6BA8994B-D67D-8F47-B87A-64A8CD6A4158}" destId="{E717BA63-7A0E-6543-AF24-C8D9DE681D1C}" srcOrd="3" destOrd="0" parTransId="{C8B3921B-02DE-F941-89D5-FF4FD11ECC41}" sibTransId="{8DCBBF17-E3CC-2840-9A6F-A6420C9136CA}"/>
    <dgm:cxn modelId="{9CF6BB97-836F-2C44-93BC-68F59C11EB83}" srcId="{0408618E-21B2-6D4A-BC1E-E880080BD2CF}" destId="{B72E8407-3611-BA46-AE88-50C4FC16B494}" srcOrd="0" destOrd="0" parTransId="{DCA66157-736B-264A-AD11-74983089EDF2}" sibTransId="{F173C933-84BD-5B42-913D-3D9B8B5C00E8}"/>
    <dgm:cxn modelId="{3BAB1BF6-289C-C649-9D68-76E010AEB72D}" srcId="{0408618E-21B2-6D4A-BC1E-E880080BD2CF}" destId="{62AFEFD5-173A-084E-ABD2-E12500F36485}" srcOrd="1" destOrd="0" parTransId="{CF490A79-F487-5144-85BB-D37104D9180D}" sibTransId="{C19117DF-00C8-8641-98C9-722FCDD86537}"/>
    <dgm:cxn modelId="{6E824CCB-14AA-5E43-B447-B1697254A216}" srcId="{B5386460-A8F0-C64F-9599-97721FDF620C}" destId="{0408618E-21B2-6D4A-BC1E-E880080BD2CF}" srcOrd="1" destOrd="0" parTransId="{55A9269B-F522-D149-A2B0-2DBE0FF91187}" sibTransId="{577A8D28-EC1E-1440-809B-E7B86ED463DD}"/>
    <dgm:cxn modelId="{645583BA-F2A0-6048-AC54-CF0274800D62}" srcId="{6BA8994B-D67D-8F47-B87A-64A8CD6A4158}" destId="{F8C09B75-5668-2F46-BA03-3BBDA443F114}" srcOrd="1" destOrd="0" parTransId="{215A84C2-8778-ED41-9866-51B4C7E924F7}" sibTransId="{07E64D80-085A-234A-88C6-ECAEDBD31BCF}"/>
    <dgm:cxn modelId="{CADA1F59-2EEE-DB47-A0F7-DFE930E5ECDF}" srcId="{1577349C-91DF-3449-8AA4-BB3DDD16440F}" destId="{244C62FE-C121-CB4C-BDCC-E75D4221C73B}" srcOrd="1" destOrd="0" parTransId="{2496222B-FF8F-BD4F-BDF9-2571253BB578}" sibTransId="{57C8E839-984D-6041-9C01-F5523ECF2680}"/>
    <dgm:cxn modelId="{E02C6ECE-8A93-8A48-9696-5C8465B4FC54}" type="presOf" srcId="{4009D5B7-C99B-454F-AA62-C4EA9E6753E6}" destId="{7B6D65E0-5A77-0844-9EFA-2D60D8A3159F}" srcOrd="0" destOrd="1" presId="urn:microsoft.com/office/officeart/2005/8/layout/hProcess10"/>
    <dgm:cxn modelId="{B09BEFA3-A287-9F49-A0E7-DD6DF481CDC0}" type="presOf" srcId="{C1A4D236-82C3-3741-BB44-0D150E229986}" destId="{35449B7A-32C3-D942-986E-F016C920D300}" srcOrd="0" destOrd="0" presId="urn:microsoft.com/office/officeart/2005/8/layout/hProcess10"/>
    <dgm:cxn modelId="{A7FADDB6-F08A-BA44-A57F-899770125B02}" srcId="{B5386460-A8F0-C64F-9599-97721FDF620C}" destId="{6BA8994B-D67D-8F47-B87A-64A8CD6A4158}" srcOrd="0" destOrd="0" parTransId="{DE96733C-8F18-DF41-AD4B-0E042F408F52}" sibTransId="{C1A4D236-82C3-3741-BB44-0D150E229986}"/>
    <dgm:cxn modelId="{0517114A-1F41-0942-B7B5-28C356E283FE}" type="presOf" srcId="{948607A2-738D-3A43-AFB5-17F53276DE89}" destId="{7B6D65E0-5A77-0844-9EFA-2D60D8A3159F}" srcOrd="0" destOrd="5" presId="urn:microsoft.com/office/officeart/2005/8/layout/hProcess10"/>
    <dgm:cxn modelId="{C2F0A776-C3D1-0746-911F-A8F14C97191C}" type="presOf" srcId="{B72E8407-3611-BA46-AE88-50C4FC16B494}" destId="{D979A551-F657-F34A-B7AA-E5D467DE6A27}" srcOrd="0" destOrd="1" presId="urn:microsoft.com/office/officeart/2005/8/layout/hProcess10"/>
    <dgm:cxn modelId="{D313D24C-0686-6F4E-9BC4-301EB4D46372}" type="presOf" srcId="{1577349C-91DF-3449-8AA4-BB3DDD16440F}" destId="{7B6D65E0-5A77-0844-9EFA-2D60D8A3159F}" srcOrd="0" destOrd="0" presId="urn:microsoft.com/office/officeart/2005/8/layout/hProcess10"/>
    <dgm:cxn modelId="{41999DC7-3D01-D649-A050-FDAA7F56FA34}" type="presOf" srcId="{E717BA63-7A0E-6543-AF24-C8D9DE681D1C}" destId="{0C9794F1-D970-9848-94A6-14F3D1D375C3}" srcOrd="0" destOrd="4" presId="urn:microsoft.com/office/officeart/2005/8/layout/hProcess10"/>
    <dgm:cxn modelId="{EC896AC0-2F2A-0849-B213-636EA6646684}" type="presOf" srcId="{6BA8994B-D67D-8F47-B87A-64A8CD6A4158}" destId="{0C9794F1-D970-9848-94A6-14F3D1D375C3}" srcOrd="0" destOrd="0" presId="urn:microsoft.com/office/officeart/2005/8/layout/hProcess10"/>
    <dgm:cxn modelId="{90E62EEA-D079-E845-B0B6-19EB4BD598F9}" type="presOf" srcId="{244C62FE-C121-CB4C-BDCC-E75D4221C73B}" destId="{7B6D65E0-5A77-0844-9EFA-2D60D8A3159F}" srcOrd="0" destOrd="2" presId="urn:microsoft.com/office/officeart/2005/8/layout/hProcess10"/>
    <dgm:cxn modelId="{87B8EB0B-8003-334B-AEA5-D6855C5DA856}" srcId="{6BA8994B-D67D-8F47-B87A-64A8CD6A4158}" destId="{A82392A0-20FA-AB40-A47B-F7F8C7C2A0E4}" srcOrd="2" destOrd="0" parTransId="{B4165A8C-A084-AF42-9FEA-39D5F948E5BD}" sibTransId="{24C6E307-87C4-5E45-9602-C57EF6D082A8}"/>
    <dgm:cxn modelId="{DFDD712B-6AD2-F948-866E-A20EC35E4E19}" srcId="{B5386460-A8F0-C64F-9599-97721FDF620C}" destId="{1577349C-91DF-3449-8AA4-BB3DDD16440F}" srcOrd="2" destOrd="0" parTransId="{23BC8578-559F-3B48-864F-E81A9DDC14F7}" sibTransId="{192BBB17-3335-A249-A7B2-907AF73A935A}"/>
    <dgm:cxn modelId="{2F868E23-E344-B145-81F6-A71D1089517D}" srcId="{6BA8994B-D67D-8F47-B87A-64A8CD6A4158}" destId="{7D7093B6-1E79-C742-877C-01626282FF48}" srcOrd="4" destOrd="0" parTransId="{1F07FCC5-8BA8-1D4E-9E8F-C412404E6B05}" sibTransId="{C87A6925-E826-F94C-9117-E8A6D7A79856}"/>
    <dgm:cxn modelId="{82A19CDB-9729-9749-B504-55DE1C10DD55}" srcId="{1577349C-91DF-3449-8AA4-BB3DDD16440F}" destId="{A5E79047-16D2-1B4C-947E-D204C233685C}" srcOrd="3" destOrd="0" parTransId="{768647CF-8C68-A04C-8AF4-C26B874610D4}" sibTransId="{886D04E7-4D6E-8E4C-A518-83FB6B2AF68A}"/>
    <dgm:cxn modelId="{C3AE8C98-7CD5-414F-A40D-F6764BB02627}" srcId="{1577349C-91DF-3449-8AA4-BB3DDD16440F}" destId="{4009D5B7-C99B-454F-AA62-C4EA9E6753E6}" srcOrd="0" destOrd="0" parTransId="{4C5462FF-4389-5D4F-A98B-461ADA33D2A2}" sibTransId="{CE451BBE-1B85-7C4D-B5C3-520E191906EC}"/>
    <dgm:cxn modelId="{BCF4CDFC-6A63-6746-BE6E-4CBDEE0768D9}" type="presOf" srcId="{B5386460-A8F0-C64F-9599-97721FDF620C}" destId="{FD755018-1F68-E440-9B89-D1EF543A2026}" srcOrd="0" destOrd="0" presId="urn:microsoft.com/office/officeart/2005/8/layout/hProcess10"/>
    <dgm:cxn modelId="{652C7E43-5C65-5A41-B660-E3348382E7FA}" type="presOf" srcId="{4FC5BFE6-C0FA-234F-A8BF-772743593E43}" destId="{0C9794F1-D970-9848-94A6-14F3D1D375C3}" srcOrd="0" destOrd="1" presId="urn:microsoft.com/office/officeart/2005/8/layout/hProcess10"/>
    <dgm:cxn modelId="{4EEE1CCE-9F2C-E04C-A73B-06D8217895EB}" type="presOf" srcId="{0408618E-21B2-6D4A-BC1E-E880080BD2CF}" destId="{D979A551-F657-F34A-B7AA-E5D467DE6A27}" srcOrd="0" destOrd="0" presId="urn:microsoft.com/office/officeart/2005/8/layout/hProcess10"/>
    <dgm:cxn modelId="{B43F346B-566C-254C-A8D5-3578289E09AA}" type="presOf" srcId="{577A8D28-EC1E-1440-809B-E7B86ED463DD}" destId="{D873BE18-C654-FB4F-AEA9-D50527B58714}" srcOrd="0" destOrd="0" presId="urn:microsoft.com/office/officeart/2005/8/layout/hProcess10"/>
    <dgm:cxn modelId="{4C7E56E9-5377-AE4D-BAFD-1C9FE9C5775E}" type="presOf" srcId="{C1A4D236-82C3-3741-BB44-0D150E229986}" destId="{E31CB0ED-41E4-C542-B4BA-3966B9B399A3}" srcOrd="1" destOrd="0" presId="urn:microsoft.com/office/officeart/2005/8/layout/hProcess10"/>
    <dgm:cxn modelId="{A2B31B29-0F17-2540-BAEC-5825343A659B}" srcId="{6BA8994B-D67D-8F47-B87A-64A8CD6A4158}" destId="{4FC5BFE6-C0FA-234F-A8BF-772743593E43}" srcOrd="0" destOrd="0" parTransId="{A156D277-13C5-6149-A233-05C049AB4FF2}" sibTransId="{888C9CB4-505A-2F44-97D0-E5A79E23E015}"/>
    <dgm:cxn modelId="{4698F230-327C-7C49-8448-BBF3254444A8}" type="presOf" srcId="{A82392A0-20FA-AB40-A47B-F7F8C7C2A0E4}" destId="{0C9794F1-D970-9848-94A6-14F3D1D375C3}" srcOrd="0" destOrd="3" presId="urn:microsoft.com/office/officeart/2005/8/layout/hProcess10"/>
    <dgm:cxn modelId="{06497D0C-C69E-5448-AEE9-D0B6B0E4B928}" type="presOf" srcId="{AE95D613-E4B3-9743-9C60-0470489456A6}" destId="{7B6D65E0-5A77-0844-9EFA-2D60D8A3159F}" srcOrd="0" destOrd="3" presId="urn:microsoft.com/office/officeart/2005/8/layout/hProcess10"/>
    <dgm:cxn modelId="{9F605403-9A1B-694D-A06A-4E288D7AAEEC}" type="presOf" srcId="{A5E79047-16D2-1B4C-947E-D204C233685C}" destId="{7B6D65E0-5A77-0844-9EFA-2D60D8A3159F}" srcOrd="0" destOrd="4" presId="urn:microsoft.com/office/officeart/2005/8/layout/hProcess10"/>
    <dgm:cxn modelId="{DFE9914B-AAF4-2545-B696-45244A90C689}" srcId="{1577349C-91DF-3449-8AA4-BB3DDD16440F}" destId="{AE95D613-E4B3-9743-9C60-0470489456A6}" srcOrd="2" destOrd="0" parTransId="{089F0052-AD36-6A4F-B68D-969941AE8E61}" sibTransId="{F3847628-9840-BE4D-A81E-66016F639356}"/>
    <dgm:cxn modelId="{0B79501A-0FA8-BF42-A672-94887E5FF592}" type="presOf" srcId="{94F0826C-B7BF-0749-A869-2EFC0AF0A6D7}" destId="{0C9794F1-D970-9848-94A6-14F3D1D375C3}" srcOrd="0" destOrd="6" presId="urn:microsoft.com/office/officeart/2005/8/layout/hProcess10"/>
    <dgm:cxn modelId="{AA131F6A-83E1-7F41-A9A5-0EE40D7DB75C}" type="presOf" srcId="{62AFEFD5-173A-084E-ABD2-E12500F36485}" destId="{D979A551-F657-F34A-B7AA-E5D467DE6A27}" srcOrd="0" destOrd="2" presId="urn:microsoft.com/office/officeart/2005/8/layout/hProcess10"/>
    <dgm:cxn modelId="{2BAB5F04-D428-B84D-A7E9-32B62EE6F0D8}" srcId="{6BA8994B-D67D-8F47-B87A-64A8CD6A4158}" destId="{94F0826C-B7BF-0749-A869-2EFC0AF0A6D7}" srcOrd="5" destOrd="0" parTransId="{DC388E9A-B569-1E4D-A9F8-980E5333004A}" sibTransId="{2C986126-881D-3942-8EA7-22956A89BFCE}"/>
    <dgm:cxn modelId="{00DC913C-A6AC-F240-BAF8-BE4EA5089BC1}" type="presOf" srcId="{7D7093B6-1E79-C742-877C-01626282FF48}" destId="{0C9794F1-D970-9848-94A6-14F3D1D375C3}" srcOrd="0" destOrd="5" presId="urn:microsoft.com/office/officeart/2005/8/layout/hProcess10"/>
    <dgm:cxn modelId="{7AC16BEE-B6EE-5040-970B-C8B19E02A177}" type="presOf" srcId="{F8C09B75-5668-2F46-BA03-3BBDA443F114}" destId="{0C9794F1-D970-9848-94A6-14F3D1D375C3}" srcOrd="0" destOrd="2" presId="urn:microsoft.com/office/officeart/2005/8/layout/hProcess10"/>
    <dgm:cxn modelId="{3B015A49-6F62-8E4D-9940-2A8842C520DD}" type="presParOf" srcId="{FD755018-1F68-E440-9B89-D1EF543A2026}" destId="{54F64867-2FCF-F444-A7F4-B3E90462A954}" srcOrd="0" destOrd="0" presId="urn:microsoft.com/office/officeart/2005/8/layout/hProcess10"/>
    <dgm:cxn modelId="{30B2C8B8-D807-944C-BDFF-E56C7A8D099E}" type="presParOf" srcId="{54F64867-2FCF-F444-A7F4-B3E90462A954}" destId="{884A15A0-4B16-7C4B-9B45-EE40BCF3FCD1}" srcOrd="0" destOrd="0" presId="urn:microsoft.com/office/officeart/2005/8/layout/hProcess10"/>
    <dgm:cxn modelId="{3154E3BB-83A9-3640-8156-0CA4DACABEF7}" type="presParOf" srcId="{54F64867-2FCF-F444-A7F4-B3E90462A954}" destId="{0C9794F1-D970-9848-94A6-14F3D1D375C3}" srcOrd="1" destOrd="0" presId="urn:microsoft.com/office/officeart/2005/8/layout/hProcess10"/>
    <dgm:cxn modelId="{A1534549-5CDA-FC47-A665-5819B82F8C84}" type="presParOf" srcId="{FD755018-1F68-E440-9B89-D1EF543A2026}" destId="{35449B7A-32C3-D942-986E-F016C920D300}" srcOrd="1" destOrd="0" presId="urn:microsoft.com/office/officeart/2005/8/layout/hProcess10"/>
    <dgm:cxn modelId="{5EED7C92-D0BB-7046-ACD6-5F93059B069F}" type="presParOf" srcId="{35449B7A-32C3-D942-986E-F016C920D300}" destId="{E31CB0ED-41E4-C542-B4BA-3966B9B399A3}" srcOrd="0" destOrd="0" presId="urn:microsoft.com/office/officeart/2005/8/layout/hProcess10"/>
    <dgm:cxn modelId="{1875CB6A-3F04-7F40-BC34-45D4835725A0}" type="presParOf" srcId="{FD755018-1F68-E440-9B89-D1EF543A2026}" destId="{E037D9D7-4D00-5243-A652-5BB71C2D1426}" srcOrd="2" destOrd="0" presId="urn:microsoft.com/office/officeart/2005/8/layout/hProcess10"/>
    <dgm:cxn modelId="{1340DEC6-0DC6-2541-91CE-3736899F5EE0}" type="presParOf" srcId="{E037D9D7-4D00-5243-A652-5BB71C2D1426}" destId="{304EEA3C-A989-DC47-BA08-F407BA2E8FBD}" srcOrd="0" destOrd="0" presId="urn:microsoft.com/office/officeart/2005/8/layout/hProcess10"/>
    <dgm:cxn modelId="{35729C0B-8147-4B41-92D7-A2C649E26A07}" type="presParOf" srcId="{E037D9D7-4D00-5243-A652-5BB71C2D1426}" destId="{D979A551-F657-F34A-B7AA-E5D467DE6A27}" srcOrd="1" destOrd="0" presId="urn:microsoft.com/office/officeart/2005/8/layout/hProcess10"/>
    <dgm:cxn modelId="{4C6B56F6-FA2F-B34C-B316-C9859CBB3965}" type="presParOf" srcId="{FD755018-1F68-E440-9B89-D1EF543A2026}" destId="{D873BE18-C654-FB4F-AEA9-D50527B58714}" srcOrd="3" destOrd="0" presId="urn:microsoft.com/office/officeart/2005/8/layout/hProcess10"/>
    <dgm:cxn modelId="{4DCD7DB4-626F-0444-9FB0-43BDF988E478}" type="presParOf" srcId="{D873BE18-C654-FB4F-AEA9-D50527B58714}" destId="{FE52E417-553D-0F4B-A53E-3F2FC4F1F083}" srcOrd="0" destOrd="0" presId="urn:microsoft.com/office/officeart/2005/8/layout/hProcess10"/>
    <dgm:cxn modelId="{79747D29-D944-704A-AF17-8F5389274836}" type="presParOf" srcId="{FD755018-1F68-E440-9B89-D1EF543A2026}" destId="{8C1EC17F-3E87-194A-AE79-F9B12522E60C}" srcOrd="4" destOrd="0" presId="urn:microsoft.com/office/officeart/2005/8/layout/hProcess10"/>
    <dgm:cxn modelId="{991E32ED-C717-014F-A7BF-375E9426389C}" type="presParOf" srcId="{8C1EC17F-3E87-194A-AE79-F9B12522E60C}" destId="{90341C07-C7D7-9F45-9BCA-B0D0D878CAC3}" srcOrd="0" destOrd="0" presId="urn:microsoft.com/office/officeart/2005/8/layout/hProcess10"/>
    <dgm:cxn modelId="{A60A4D18-A467-214C-81F8-BD414F5A0267}" type="presParOf" srcId="{8C1EC17F-3E87-194A-AE79-F9B12522E60C}" destId="{7B6D65E0-5A77-0844-9EFA-2D60D8A3159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A8724-AEF4-3F40-9971-9F657A0C3881}">
      <dsp:nvSpPr>
        <dsp:cNvPr id="0" name=""/>
        <dsp:cNvSpPr/>
      </dsp:nvSpPr>
      <dsp:spPr>
        <a:xfrm>
          <a:off x="7296" y="1669543"/>
          <a:ext cx="2180778" cy="1308467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Sensores</a:t>
          </a:r>
          <a:endParaRPr lang="es-ES" sz="2600" kern="1200" dirty="0"/>
        </a:p>
      </dsp:txBody>
      <dsp:txXfrm>
        <a:off x="45620" y="1707867"/>
        <a:ext cx="2104130" cy="1231819"/>
      </dsp:txXfrm>
    </dsp:sp>
    <dsp:sp modelId="{3BD0B46D-7AF4-3640-9E9E-7B8205392F21}">
      <dsp:nvSpPr>
        <dsp:cNvPr id="0" name=""/>
        <dsp:cNvSpPr/>
      </dsp:nvSpPr>
      <dsp:spPr>
        <a:xfrm>
          <a:off x="2406152" y="2053360"/>
          <a:ext cx="462325" cy="540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2406152" y="2161527"/>
        <a:ext cx="323628" cy="324499"/>
      </dsp:txXfrm>
    </dsp:sp>
    <dsp:sp modelId="{80430B5D-59B3-6C4A-8FE1-687707A81247}">
      <dsp:nvSpPr>
        <dsp:cNvPr id="0" name=""/>
        <dsp:cNvSpPr/>
      </dsp:nvSpPr>
      <dsp:spPr>
        <a:xfrm>
          <a:off x="3060386" y="1669543"/>
          <a:ext cx="2180778" cy="1308467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586265"/>
            <a:satOff val="-23637"/>
            <a:lumOff val="35574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Procesador</a:t>
          </a:r>
          <a:endParaRPr lang="es-ES" sz="2600" kern="1200" dirty="0"/>
        </a:p>
      </dsp:txBody>
      <dsp:txXfrm>
        <a:off x="3098710" y="1707867"/>
        <a:ext cx="2104130" cy="1231819"/>
      </dsp:txXfrm>
    </dsp:sp>
    <dsp:sp modelId="{444ACFF9-4856-A844-9AD9-4C91B195F497}">
      <dsp:nvSpPr>
        <dsp:cNvPr id="0" name=""/>
        <dsp:cNvSpPr/>
      </dsp:nvSpPr>
      <dsp:spPr>
        <a:xfrm>
          <a:off x="5459243" y="2053360"/>
          <a:ext cx="462325" cy="5408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889454"/>
            <a:satOff val="-34390"/>
            <a:lumOff val="41596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2100" kern="1200"/>
        </a:p>
      </dsp:txBody>
      <dsp:txXfrm>
        <a:off x="5459243" y="2161527"/>
        <a:ext cx="323628" cy="324499"/>
      </dsp:txXfrm>
    </dsp:sp>
    <dsp:sp modelId="{CD4B92A6-3D70-1447-B24E-6D56518AF11A}">
      <dsp:nvSpPr>
        <dsp:cNvPr id="0" name=""/>
        <dsp:cNvSpPr/>
      </dsp:nvSpPr>
      <dsp:spPr>
        <a:xfrm>
          <a:off x="6113476" y="1669543"/>
          <a:ext cx="2180778" cy="1308467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586265"/>
            <a:satOff val="-23637"/>
            <a:lumOff val="35574"/>
            <a:alphaOff val="0"/>
          </a:schemeClr>
        </a:solidFill>
        <a:ln>
          <a:noFill/>
        </a:ln>
        <a:effectLst/>
        <a:scene3d>
          <a:camera prst="obliqueTopRight"/>
          <a:lightRig rig="threePt" dir="tl"/>
        </a:scene3d>
        <a:sp3d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600" kern="1200" dirty="0" smtClean="0"/>
            <a:t>Actuadores</a:t>
          </a:r>
          <a:endParaRPr lang="es-ES" sz="2600" kern="1200" dirty="0"/>
        </a:p>
      </dsp:txBody>
      <dsp:txXfrm>
        <a:off x="6151800" y="1707867"/>
        <a:ext cx="2104130" cy="1231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4A15A0-4B16-7C4B-9B45-EE40BCF3FCD1}">
      <dsp:nvSpPr>
        <dsp:cNvPr id="0" name=""/>
        <dsp:cNvSpPr/>
      </dsp:nvSpPr>
      <dsp:spPr>
        <a:xfrm>
          <a:off x="4128" y="767625"/>
          <a:ext cx="1945189" cy="19451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C9794F1-D970-9848-94A6-14F3D1D375C3}">
      <dsp:nvSpPr>
        <dsp:cNvPr id="0" name=""/>
        <dsp:cNvSpPr/>
      </dsp:nvSpPr>
      <dsp:spPr>
        <a:xfrm>
          <a:off x="334151" y="2349162"/>
          <a:ext cx="1945189" cy="1945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Detección</a:t>
          </a:r>
          <a:endParaRPr lang="es-E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Fuego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Intrusión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Inundación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Movimiento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Nivel de agua (tanque)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Temperatura</a:t>
          </a:r>
          <a:endParaRPr lang="es-ES" sz="1200" kern="1200" dirty="0"/>
        </a:p>
      </dsp:txBody>
      <dsp:txXfrm>
        <a:off x="391124" y="2406135"/>
        <a:ext cx="1831243" cy="1831243"/>
      </dsp:txXfrm>
    </dsp:sp>
    <dsp:sp modelId="{35449B7A-32C3-D942-986E-F016C920D300}">
      <dsp:nvSpPr>
        <dsp:cNvPr id="0" name=""/>
        <dsp:cNvSpPr/>
      </dsp:nvSpPr>
      <dsp:spPr>
        <a:xfrm>
          <a:off x="2324005" y="1506519"/>
          <a:ext cx="374686" cy="467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300" kern="1200"/>
        </a:p>
      </dsp:txBody>
      <dsp:txXfrm>
        <a:off x="2324005" y="1599999"/>
        <a:ext cx="262280" cy="280441"/>
      </dsp:txXfrm>
    </dsp:sp>
    <dsp:sp modelId="{304EEA3C-A989-DC47-BA08-F407BA2E8FBD}">
      <dsp:nvSpPr>
        <dsp:cNvPr id="0" name=""/>
        <dsp:cNvSpPr/>
      </dsp:nvSpPr>
      <dsp:spPr>
        <a:xfrm>
          <a:off x="3019851" y="767625"/>
          <a:ext cx="1945189" cy="19451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979A551-F657-F34A-B7AA-E5D467DE6A27}">
      <dsp:nvSpPr>
        <dsp:cNvPr id="0" name=""/>
        <dsp:cNvSpPr/>
      </dsp:nvSpPr>
      <dsp:spPr>
        <a:xfrm>
          <a:off x="3483566" y="2322415"/>
          <a:ext cx="1945189" cy="1945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Procesamiento</a:t>
          </a:r>
          <a:endParaRPr lang="es-E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Toma de decisiones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Interface con el usuario</a:t>
          </a:r>
          <a:endParaRPr lang="es-ES" sz="1200" kern="1200" dirty="0"/>
        </a:p>
      </dsp:txBody>
      <dsp:txXfrm>
        <a:off x="3540539" y="2379388"/>
        <a:ext cx="1831243" cy="1831243"/>
      </dsp:txXfrm>
    </dsp:sp>
    <dsp:sp modelId="{D873BE18-C654-FB4F-AEA9-D50527B58714}">
      <dsp:nvSpPr>
        <dsp:cNvPr id="0" name=""/>
        <dsp:cNvSpPr/>
      </dsp:nvSpPr>
      <dsp:spPr>
        <a:xfrm>
          <a:off x="5339728" y="1506519"/>
          <a:ext cx="374686" cy="467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300" kern="1200"/>
        </a:p>
      </dsp:txBody>
      <dsp:txXfrm>
        <a:off x="5339728" y="1599999"/>
        <a:ext cx="262280" cy="280441"/>
      </dsp:txXfrm>
    </dsp:sp>
    <dsp:sp modelId="{90341C07-C7D7-9F45-9BCA-B0D0D878CAC3}">
      <dsp:nvSpPr>
        <dsp:cNvPr id="0" name=""/>
        <dsp:cNvSpPr/>
      </dsp:nvSpPr>
      <dsp:spPr>
        <a:xfrm>
          <a:off x="6035574" y="767625"/>
          <a:ext cx="1945189" cy="19451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6D65E0-5A77-0844-9EFA-2D60D8A3159F}">
      <dsp:nvSpPr>
        <dsp:cNvPr id="0" name=""/>
        <dsp:cNvSpPr/>
      </dsp:nvSpPr>
      <dsp:spPr>
        <a:xfrm>
          <a:off x="6356357" y="2322415"/>
          <a:ext cx="1945189" cy="1945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Acción</a:t>
          </a:r>
          <a:endParaRPr lang="es-ES" sz="16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Indicador luminoso.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Llamada automática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Sirena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Cierre o Apertura de Válvula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/>
            <a:t>Encender luces hab.</a:t>
          </a:r>
          <a:endParaRPr lang="es-ES" sz="1200" kern="1200" dirty="0"/>
        </a:p>
      </dsp:txBody>
      <dsp:txXfrm>
        <a:off x="6413330" y="2379388"/>
        <a:ext cx="1831243" cy="1831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9019-A24C-DA4C-9F3B-5C02AC5872FD}" type="datetimeFigureOut">
              <a:rPr lang="es-ES" smtClean="0"/>
              <a:t>17/9/19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F955B-DB9A-4045-8452-C3198FE05A71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351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7319"/>
            <a:ext cx="8915400" cy="877824"/>
          </a:xfrm>
        </p:spPr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034553"/>
            <a:ext cx="8001000" cy="3823447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487987" y="2048256"/>
            <a:ext cx="3427413" cy="420624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2039112"/>
            <a:ext cx="457200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encim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928616" y="1129553"/>
            <a:ext cx="3986784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mágenes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4114800"/>
            <a:ext cx="8915400" cy="877824"/>
          </a:xfrm>
        </p:spPr>
        <p:txBody>
          <a:bodyPr tIns="137160" bIns="137160" anchor="b" anchorCtr="0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002305"/>
            <a:ext cx="8001000" cy="185569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137160" rIns="274320" bIns="13716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6601968" cy="29809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7543800" y="1129553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543800" y="2629169"/>
            <a:ext cx="1371600" cy="148132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87553" y="1129554"/>
            <a:ext cx="914400" cy="5533278"/>
          </a:xfrm>
        </p:spPr>
        <p:txBody>
          <a:bodyPr vert="eaVert" lIns="274320" tIns="685800" bIns="685800"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1734671"/>
            <a:ext cx="6426200" cy="4542304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err="1" smtClean="0"/>
              <a:t>Haga</a:t>
            </a:r>
            <a:r>
              <a:rPr lang="en-US" dirty="0" smtClean="0"/>
              <a:t> </a:t>
            </a:r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el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texto</a:t>
            </a:r>
            <a:r>
              <a:rPr lang="en-US" dirty="0" smtClean="0"/>
              <a:t> del </a:t>
            </a:r>
            <a:r>
              <a:rPr lang="en-US" dirty="0" err="1" smtClean="0"/>
              <a:t>patrón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2"/>
            <a:r>
              <a:rPr lang="en-US" dirty="0" err="1" smtClean="0"/>
              <a:t>Tercer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3"/>
            <a:r>
              <a:rPr lang="en-US" dirty="0" smtClean="0"/>
              <a:t>Cuarto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025435"/>
            <a:ext cx="8915400" cy="914400"/>
          </a:xfrm>
        </p:spPr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943600"/>
            <a:ext cx="8001000" cy="91440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91440" rIns="274320" bIns="91440" rtlCol="0" anchor="t" anchorCtr="0"/>
          <a:lstStyle>
            <a:lvl1pPr marL="0" indent="0" algn="l" defTabSz="914400" rtl="0" eaLnBrk="1" latinLnBrk="0" hangingPunct="1">
              <a:spcBef>
                <a:spcPts val="300"/>
              </a:spcBef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Haga clic para modificar el estilo de subtítulo del patrón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27100" y="1129553"/>
            <a:ext cx="7988300" cy="3886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mtClean="0"/>
              <a:t>Arrastre la imagen al marcador de posición o haga clic en el icono para agregar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00399"/>
            <a:ext cx="8915400" cy="2286000"/>
          </a:xfrm>
          <a:solidFill>
            <a:schemeClr val="tx2"/>
          </a:solidFill>
        </p:spPr>
        <p:txBody>
          <a:bodyPr vert="horz" lIns="1188720" tIns="45720" rIns="274320" bIns="45720" rtlCol="0" anchor="b" anchorCtr="0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484607"/>
            <a:ext cx="8001000" cy="77724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91440" rIns="274320" bIns="91440" rtlCol="0" anchor="ctr" anchorCtr="0">
            <a:normAutofit/>
          </a:bodyPr>
          <a:lstStyle>
            <a:lvl1pPr marL="0" indent="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313" y="1668583"/>
            <a:ext cx="4123447" cy="46083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err="1" smtClean="0"/>
              <a:t>Haga</a:t>
            </a:r>
            <a:r>
              <a:rPr lang="en-US" dirty="0" smtClean="0"/>
              <a:t> </a:t>
            </a:r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el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texto</a:t>
            </a:r>
            <a:r>
              <a:rPr lang="en-US" dirty="0" smtClean="0"/>
              <a:t> del </a:t>
            </a:r>
            <a:r>
              <a:rPr lang="en-US" dirty="0" err="1" smtClean="0"/>
              <a:t>patrón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2"/>
            <a:r>
              <a:rPr lang="en-US" dirty="0" err="1" smtClean="0"/>
              <a:t>Tercer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3"/>
            <a:r>
              <a:rPr lang="en-US" dirty="0" smtClean="0"/>
              <a:t>Cuarto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5465" y="1668583"/>
            <a:ext cx="3708229" cy="46083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dirty="0" err="1" smtClean="0"/>
              <a:t>Haga</a:t>
            </a:r>
            <a:r>
              <a:rPr lang="en-US" dirty="0" smtClean="0"/>
              <a:t> </a:t>
            </a:r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el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texto</a:t>
            </a:r>
            <a:r>
              <a:rPr lang="en-US" dirty="0" smtClean="0"/>
              <a:t> del </a:t>
            </a:r>
            <a:r>
              <a:rPr lang="en-US" dirty="0" err="1" smtClean="0"/>
              <a:t>patrón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2"/>
            <a:r>
              <a:rPr lang="en-US" dirty="0" err="1" smtClean="0"/>
              <a:t>Tercer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3"/>
            <a:r>
              <a:rPr lang="en-US" dirty="0" smtClean="0"/>
              <a:t>Cuarto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588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588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7534" y="2017713"/>
            <a:ext cx="3566160" cy="87788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7534" y="3065929"/>
            <a:ext cx="3566160" cy="321104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20588" y="188259"/>
            <a:ext cx="28956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12028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38974" y="2904565"/>
            <a:ext cx="3383280" cy="1588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4712"/>
            <a:ext cx="8915400" cy="914400"/>
          </a:xfr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 para editar título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7534" y="2590800"/>
            <a:ext cx="3566160" cy="36861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2000"/>
            </a:lvl6pPr>
            <a:lvl7pPr marL="2055813" indent="-344488">
              <a:defRPr sz="2000"/>
            </a:lvl7pPr>
            <a:lvl8pPr marL="2055813" indent="-344488">
              <a:defRPr sz="2000"/>
            </a:lvl8pPr>
            <a:lvl9pPr marL="2055813" indent="-344488">
              <a:defRPr sz="20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  <a:p>
            <a:pPr lvl="1"/>
            <a:r>
              <a:rPr lang="en-US" smtClean="0"/>
              <a:t>Segundo nivel</a:t>
            </a:r>
          </a:p>
          <a:p>
            <a:pPr lvl="2"/>
            <a:r>
              <a:rPr lang="en-US" smtClean="0"/>
              <a:t>Tercer nivel</a:t>
            </a:r>
          </a:p>
          <a:p>
            <a:pPr lvl="3"/>
            <a:r>
              <a:rPr lang="en-US" smtClean="0"/>
              <a:t>Cuarto nivel</a:t>
            </a:r>
          </a:p>
          <a:p>
            <a:pPr lvl="4"/>
            <a:r>
              <a:rPr lang="en-US" smtClean="0"/>
              <a:t>Quinto nivel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0952" y="2039111"/>
            <a:ext cx="3566160" cy="4224528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92608" tIns="274320" rIns="274320" bIns="274320" rtlCol="0" anchor="t" anchorCtr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Font typeface="Wingdings 2" pitchFamily="18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580094" y="188259"/>
            <a:ext cx="2133600" cy="365125"/>
          </a:xfrm>
        </p:spPr>
        <p:txBody>
          <a:bodyPr/>
          <a:lstStyle/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569002"/>
            <a:ext cx="8913813" cy="914400"/>
          </a:xfrm>
          <a:prstGeom prst="rect">
            <a:avLst/>
          </a:prstGeom>
          <a:solidFill>
            <a:schemeClr val="tx2"/>
          </a:solidFill>
        </p:spPr>
        <p:txBody>
          <a:bodyPr vert="horz" lIns="1188720" tIns="45720" rIns="274320" bIns="45720" rtlCol="0" anchor="ctr">
            <a:normAutofit/>
          </a:bodyPr>
          <a:lstStyle/>
          <a:p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título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48" y="1618774"/>
            <a:ext cx="8301552" cy="4647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 smtClean="0"/>
              <a:t>Haga</a:t>
            </a:r>
            <a:r>
              <a:rPr lang="en-US" dirty="0" smtClean="0"/>
              <a:t> </a:t>
            </a:r>
            <a:r>
              <a:rPr lang="en-US" dirty="0" err="1" smtClean="0"/>
              <a:t>clic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modificar</a:t>
            </a:r>
            <a:r>
              <a:rPr lang="en-US" dirty="0" smtClean="0"/>
              <a:t> el </a:t>
            </a:r>
            <a:r>
              <a:rPr lang="en-US" dirty="0" err="1" smtClean="0"/>
              <a:t>estilo</a:t>
            </a:r>
            <a:r>
              <a:rPr lang="en-US" dirty="0" smtClean="0"/>
              <a:t> de </a:t>
            </a:r>
            <a:r>
              <a:rPr lang="en-US" dirty="0" err="1" smtClean="0"/>
              <a:t>texto</a:t>
            </a:r>
            <a:r>
              <a:rPr lang="en-US" dirty="0" smtClean="0"/>
              <a:t> del </a:t>
            </a:r>
            <a:r>
              <a:rPr lang="en-US" dirty="0" err="1" smtClean="0"/>
              <a:t>patrón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2"/>
            <a:r>
              <a:rPr lang="en-US" dirty="0" err="1" smtClean="0"/>
              <a:t>Tercer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3"/>
            <a:r>
              <a:rPr lang="en-US" dirty="0" smtClean="0"/>
              <a:t>Cuarto </a:t>
            </a:r>
            <a:r>
              <a:rPr lang="en-US" dirty="0" err="1" smtClean="0"/>
              <a:t>nivel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nivel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80094" y="1882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C94E203-E103-9C4B-8511-E8FC5850F560}" type="datetimeFigureOut">
              <a:rPr lang="es-ES" smtClean="0"/>
              <a:t>17/9/19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0588" y="1882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 dirty="0" smtClean="0"/>
              <a:t>EC3083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9894" y="65690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F3880A-839C-4B44-A4FA-71A42BE54925}" type="slidenum">
              <a:rPr lang="es-ES" smtClean="0"/>
              <a:t>‹Nr.›</a:t>
            </a:fld>
            <a:endParaRPr lang="es-ES"/>
          </a:p>
        </p:txBody>
      </p:sp>
      <p:sp>
        <p:nvSpPr>
          <p:cNvPr id="7" name="Rectangle 6"/>
          <p:cNvSpPr/>
          <p:nvPr/>
        </p:nvSpPr>
        <p:spPr>
          <a:xfrm>
            <a:off x="914400" y="0"/>
            <a:ext cx="7999413" cy="18288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914400" y="6675120"/>
            <a:ext cx="7999413" cy="1828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</p:sldLayoutIdLst>
  <p:txStyles>
    <p:titleStyle>
      <a:lvl1pPr marL="0" indent="0"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Clr>
          <a:schemeClr val="accent1"/>
        </a:buClr>
        <a:buFont typeface="Wingdings 2" pitchFamily="18" charset="2"/>
        <a:buChar char="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4800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3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300"/>
        </a:spcBef>
        <a:buClr>
          <a:schemeClr val="accent1"/>
        </a:buClr>
        <a:buFont typeface="Wingdings 2" pitchFamily="18" charset="2"/>
        <a:buChar char="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ncertad@usb.ve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kvstar.com/technology-news/difference-between-pir-motion-sensor-and-infrared-beam-motion-sensor.html" TargetMode="External"/><Relationship Id="rId4" Type="http://schemas.openxmlformats.org/officeDocument/2006/relationships/hyperlink" Target="http://www.glolab.com/pirparts/infrared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ladyada.net/learn/sensors/pir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EC3081 Laboratorio de Proyectos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Prof. Novel Certad H.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3453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Sensor de Humo/gas</a:t>
            </a:r>
            <a:endParaRPr lang="es-ES" dirty="0"/>
          </a:p>
        </p:txBody>
      </p:sp>
      <p:pic>
        <p:nvPicPr>
          <p:cNvPr id="5" name="Marcador de contenido 4" descr="CIMG4084.JPG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Marcador de contenido 5" descr="CIMG4085.JPG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7366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Video</a:t>
            </a:r>
            <a:endParaRPr lang="es-ES" dirty="0"/>
          </a:p>
        </p:txBody>
      </p:sp>
      <p:pic>
        <p:nvPicPr>
          <p:cNvPr id="4" name="2012-07-13 01.01.2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6375" y="1619250"/>
            <a:ext cx="6196013" cy="4646613"/>
          </a:xfrm>
        </p:spPr>
      </p:pic>
    </p:spTree>
    <p:extLst>
      <p:ext uri="{BB962C8B-B14F-4D97-AF65-F5344CB8AC3E}">
        <p14:creationId xmlns:p14="http://schemas.microsoft.com/office/powerpoint/2010/main" val="351765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Sistema </a:t>
            </a:r>
            <a:r>
              <a:rPr lang="es-ES" dirty="0"/>
              <a:t>de control y monitoreo de variables ambientales para cultivos.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Propuesta para Septiembre </a:t>
            </a:r>
            <a:r>
              <a:rPr lang="mr-IN" dirty="0" smtClean="0"/>
              <a:t>–</a:t>
            </a:r>
            <a:r>
              <a:rPr lang="es-ES" dirty="0" smtClean="0"/>
              <a:t> Diciembre 2019</a:t>
            </a:r>
            <a:endParaRPr lang="es-ES" dirty="0"/>
          </a:p>
        </p:txBody>
      </p:sp>
      <p:pic>
        <p:nvPicPr>
          <p:cNvPr id="9" name="Marcador de posición de imagen 8" descr="6xkz-fyeimqc3657732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100" y="1130300"/>
            <a:ext cx="6602413" cy="2979738"/>
          </a:xfrm>
        </p:spPr>
      </p:pic>
      <p:pic>
        <p:nvPicPr>
          <p:cNvPr id="10" name="Marcador de posición de imagen 9" descr="Invernadero-inteligente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Marcador de posición de imagen 10" descr="39570-300x200.jpg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0995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 General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Desarrollar un sistema de monitoreo y control </a:t>
            </a:r>
            <a:r>
              <a:rPr lang="es-ES" dirty="0"/>
              <a:t>de variables ambientales </a:t>
            </a:r>
            <a:r>
              <a:rPr lang="es-ES" dirty="0" smtClean="0"/>
              <a:t>para cultivos en ambientes confinados (invernaderos).</a:t>
            </a:r>
            <a:endParaRPr lang="es-ES" dirty="0"/>
          </a:p>
        </p:txBody>
      </p:sp>
      <p:pic>
        <p:nvPicPr>
          <p:cNvPr id="6" name="Marcador de contenido 5" descr="BARRA-IRRIGAZIONE-01g.jp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2518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¿</a:t>
            </a:r>
            <a:r>
              <a:rPr lang="es-ES_tradnl" dirty="0" smtClean="0"/>
              <a:t>Cómo</a:t>
            </a:r>
            <a:r>
              <a:rPr lang="es-ES" dirty="0" smtClean="0"/>
              <a:t> funciona un invernadero?</a:t>
            </a:r>
            <a:endParaRPr lang="es-ES" dirty="0"/>
          </a:p>
        </p:txBody>
      </p:sp>
      <p:pic>
        <p:nvPicPr>
          <p:cNvPr id="5" name="Marcador de contenido 4" descr="Green-house-effect.jpg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26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Ventajas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Ambiente confinado permite el control de las variables ambientales.</a:t>
            </a:r>
          </a:p>
          <a:p>
            <a:r>
              <a:rPr lang="es-ES" dirty="0" smtClean="0"/>
              <a:t>Cultivo durante todo el año.</a:t>
            </a:r>
          </a:p>
          <a:p>
            <a:r>
              <a:rPr lang="es-ES" dirty="0" smtClean="0"/>
              <a:t>Eficiencia en el uso de los recursos.</a:t>
            </a:r>
          </a:p>
          <a:p>
            <a:r>
              <a:rPr lang="es-ES" dirty="0" smtClean="0"/>
              <a:t>Mayor rendimiento (3 a 10 veces mayor que a cielo abierto)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Marcador de contenido 4" descr="invernadero1.jp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005388" y="1668463"/>
            <a:ext cx="3708400" cy="4608512"/>
          </a:xfrm>
        </p:spPr>
      </p:pic>
    </p:spTree>
    <p:extLst>
      <p:ext uri="{BB962C8B-B14F-4D97-AF65-F5344CB8AC3E}">
        <p14:creationId xmlns:p14="http://schemas.microsoft.com/office/powerpoint/2010/main" val="1760536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Bloques (Básico)</a:t>
            </a:r>
            <a:endParaRPr lang="es-ES" dirty="0"/>
          </a:p>
        </p:txBody>
      </p:sp>
      <p:pic>
        <p:nvPicPr>
          <p:cNvPr id="7" name="Marcador de contenido 6" descr="BBloques.eps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713" b="-55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1181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Sensores/Actuadores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Sensores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Ambiente: (Interior/exterior)</a:t>
            </a:r>
          </a:p>
          <a:p>
            <a:pPr lvl="1"/>
            <a:r>
              <a:rPr lang="es-ES" dirty="0" smtClean="0"/>
              <a:t>Humedad aire</a:t>
            </a:r>
          </a:p>
          <a:p>
            <a:pPr lvl="1"/>
            <a:r>
              <a:rPr lang="es-ES" dirty="0" smtClean="0"/>
              <a:t>Temperatura aire</a:t>
            </a:r>
          </a:p>
          <a:p>
            <a:pPr lvl="1"/>
            <a:r>
              <a:rPr lang="es-ES" dirty="0" smtClean="0"/>
              <a:t>Luz</a:t>
            </a:r>
          </a:p>
          <a:p>
            <a:pPr lvl="1"/>
            <a:r>
              <a:rPr lang="es-ES" dirty="0" smtClean="0"/>
              <a:t>CO</a:t>
            </a:r>
            <a:r>
              <a:rPr lang="es-ES" baseline="-25000" dirty="0" smtClean="0"/>
              <a:t>2</a:t>
            </a:r>
          </a:p>
          <a:p>
            <a:pPr lvl="1"/>
            <a:r>
              <a:rPr lang="es-ES" dirty="0" smtClean="0"/>
              <a:t>Pluviómetro</a:t>
            </a:r>
          </a:p>
          <a:p>
            <a:pPr lvl="1"/>
            <a:r>
              <a:rPr lang="es-ES" dirty="0" smtClean="0"/>
              <a:t>Anemómetro</a:t>
            </a:r>
          </a:p>
          <a:p>
            <a:r>
              <a:rPr lang="es-ES" dirty="0" smtClean="0"/>
              <a:t>Sustrato:</a:t>
            </a:r>
          </a:p>
          <a:p>
            <a:pPr lvl="1"/>
            <a:r>
              <a:rPr lang="es-ES" dirty="0" smtClean="0"/>
              <a:t>Humedad suelo</a:t>
            </a:r>
          </a:p>
          <a:p>
            <a:pPr lvl="1"/>
            <a:r>
              <a:rPr lang="es-ES" dirty="0" smtClean="0"/>
              <a:t>Temperatura suelo</a:t>
            </a:r>
          </a:p>
          <a:p>
            <a:r>
              <a:rPr lang="es-ES" dirty="0" smtClean="0"/>
              <a:t>Sistema</a:t>
            </a:r>
          </a:p>
          <a:p>
            <a:pPr lvl="1"/>
            <a:r>
              <a:rPr lang="es-ES" dirty="0" smtClean="0"/>
              <a:t>Nivel de batería</a:t>
            </a:r>
          </a:p>
          <a:p>
            <a:pPr lvl="1"/>
            <a:r>
              <a:rPr lang="es-ES" dirty="0" smtClean="0"/>
              <a:t>Nivel del tanque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dirty="0" smtClean="0"/>
              <a:t>Actuadores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Riego</a:t>
            </a:r>
          </a:p>
          <a:p>
            <a:r>
              <a:rPr lang="es-ES" dirty="0" smtClean="0"/>
              <a:t>Pulverización</a:t>
            </a:r>
            <a:endParaRPr lang="es-ES" dirty="0"/>
          </a:p>
          <a:p>
            <a:r>
              <a:rPr lang="es-ES" dirty="0"/>
              <a:t>Luminarias</a:t>
            </a:r>
          </a:p>
          <a:p>
            <a:r>
              <a:rPr lang="es-ES" dirty="0" smtClean="0"/>
              <a:t>Ventilador</a:t>
            </a:r>
          </a:p>
          <a:p>
            <a:r>
              <a:rPr lang="es-ES" dirty="0"/>
              <a:t>V</a:t>
            </a:r>
            <a:r>
              <a:rPr lang="es-ES" dirty="0" smtClean="0"/>
              <a:t>entilaciones</a:t>
            </a:r>
          </a:p>
          <a:p>
            <a:r>
              <a:rPr lang="es-ES" dirty="0" smtClean="0"/>
              <a:t>Cobertor de techo</a:t>
            </a:r>
          </a:p>
          <a:p>
            <a:r>
              <a:rPr lang="es-ES" dirty="0" smtClean="0"/>
              <a:t>CO</a:t>
            </a:r>
            <a:r>
              <a:rPr lang="es-ES" baseline="-25000" dirty="0" smtClean="0"/>
              <a:t>2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4906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Climático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Dos Estaciones Meteorológicas:</a:t>
            </a:r>
          </a:p>
          <a:p>
            <a:r>
              <a:rPr lang="es-ES" dirty="0" smtClean="0"/>
              <a:t>Interna: Controla variables climáticas del cultivo</a:t>
            </a:r>
          </a:p>
          <a:p>
            <a:pPr lvl="1"/>
            <a:r>
              <a:rPr lang="es-ES" dirty="0" smtClean="0"/>
              <a:t>Humedad -&gt; Pulverizadores/</a:t>
            </a:r>
            <a:r>
              <a:rPr lang="es-ES" dirty="0" err="1" smtClean="0"/>
              <a:t>vent</a:t>
            </a:r>
            <a:r>
              <a:rPr lang="es-ES" dirty="0" smtClean="0"/>
              <a:t>. Extracción</a:t>
            </a:r>
          </a:p>
          <a:p>
            <a:pPr lvl="1"/>
            <a:r>
              <a:rPr lang="es-ES" dirty="0" smtClean="0"/>
              <a:t>Temperatura -&gt; Ventiladores/Ventilaciones.</a:t>
            </a:r>
          </a:p>
          <a:p>
            <a:pPr lvl="1"/>
            <a:r>
              <a:rPr lang="es-ES" dirty="0" smtClean="0"/>
              <a:t>CO</a:t>
            </a:r>
            <a:r>
              <a:rPr lang="es-ES" baseline="-25000" dirty="0" smtClean="0"/>
              <a:t>2</a:t>
            </a:r>
          </a:p>
          <a:p>
            <a:r>
              <a:rPr lang="es-ES" dirty="0" smtClean="0"/>
              <a:t>Externa: Toma decisiones en función de las variables externas</a:t>
            </a:r>
            <a:endParaRPr lang="es-ES" dirty="0"/>
          </a:p>
          <a:p>
            <a:pPr lvl="1"/>
            <a:r>
              <a:rPr lang="es-ES" dirty="0" smtClean="0"/>
              <a:t>Anemómetro </a:t>
            </a:r>
            <a:r>
              <a:rPr lang="es-ES" dirty="0"/>
              <a:t>-&gt; Ventilaciones.</a:t>
            </a:r>
          </a:p>
          <a:p>
            <a:pPr lvl="1"/>
            <a:r>
              <a:rPr lang="es-ES" dirty="0" smtClean="0"/>
              <a:t>Pluviómetro </a:t>
            </a:r>
            <a:r>
              <a:rPr lang="es-ES" dirty="0"/>
              <a:t>-&gt; </a:t>
            </a:r>
            <a:r>
              <a:rPr lang="es-ES" dirty="0" smtClean="0"/>
              <a:t>Ventilaciones</a:t>
            </a:r>
            <a:r>
              <a:rPr lang="es-ES" dirty="0"/>
              <a:t>.</a:t>
            </a:r>
          </a:p>
          <a:p>
            <a:pPr lvl="1"/>
            <a:endParaRPr lang="es-ES" baseline="-25000" dirty="0"/>
          </a:p>
        </p:txBody>
      </p:sp>
      <p:pic>
        <p:nvPicPr>
          <p:cNvPr id="6" name="Marcador de contenido 5" descr="CLIMATEC.jp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03264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Temperatura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Estación climática interna</a:t>
            </a:r>
          </a:p>
          <a:p>
            <a:pPr lvl="1"/>
            <a:r>
              <a:rPr lang="es-ES" dirty="0" smtClean="0"/>
              <a:t>Apertura o cierre de ventilaciones</a:t>
            </a:r>
          </a:p>
          <a:p>
            <a:pPr lvl="1"/>
            <a:r>
              <a:rPr lang="es-ES" dirty="0" smtClean="0"/>
              <a:t>Calefacción</a:t>
            </a:r>
          </a:p>
          <a:p>
            <a:pPr lvl="1"/>
            <a:r>
              <a:rPr lang="es-ES" dirty="0" smtClean="0"/>
              <a:t>Ventiladores</a:t>
            </a:r>
          </a:p>
          <a:p>
            <a:pPr lvl="1"/>
            <a:endParaRPr lang="es-ES" baseline="-25000" dirty="0"/>
          </a:p>
        </p:txBody>
      </p:sp>
      <p:pic>
        <p:nvPicPr>
          <p:cNvPr id="5" name="Imagen 4" descr="Palram_Greenhouses_Balance_8x12_Side_louver_Window_Greenhouses_610x46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346" y="1668583"/>
            <a:ext cx="2951706" cy="2225876"/>
          </a:xfrm>
          <a:prstGeom prst="rect">
            <a:avLst/>
          </a:prstGeom>
        </p:spPr>
      </p:pic>
      <p:pic>
        <p:nvPicPr>
          <p:cNvPr id="6" name="Imagen 5" descr="electric-greenhouse-hea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4346" y="3886093"/>
            <a:ext cx="2951706" cy="2390882"/>
          </a:xfrm>
          <a:prstGeom prst="rect">
            <a:avLst/>
          </a:prstGeom>
        </p:spPr>
      </p:pic>
      <p:pic>
        <p:nvPicPr>
          <p:cNvPr id="7" name="Imagen 6" descr="8cdba87023b85b1394f45464ece3d13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419" y="3894459"/>
            <a:ext cx="3672927" cy="237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0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 General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Al finalizar esta asignatura, el alumno demostrará destrezas para el diseño, desarrollo, implementación y puesta a punto de un proyecto que puede incluir las áreas de:  </a:t>
            </a:r>
          </a:p>
          <a:p>
            <a:pPr lvl="1"/>
            <a:r>
              <a:rPr lang="es-ES" dirty="0" smtClean="0"/>
              <a:t>Electrónica Analógica. </a:t>
            </a:r>
          </a:p>
          <a:p>
            <a:pPr lvl="1"/>
            <a:r>
              <a:rPr lang="es-ES" dirty="0" smtClean="0"/>
              <a:t>Electrónica Digital.</a:t>
            </a:r>
          </a:p>
          <a:p>
            <a:pPr lvl="1"/>
            <a:r>
              <a:rPr lang="es-ES" dirty="0" smtClean="0"/>
              <a:t>Comunicaciones.</a:t>
            </a:r>
          </a:p>
          <a:p>
            <a:pPr lvl="1"/>
            <a:r>
              <a:rPr lang="es-ES" dirty="0" smtClean="0"/>
              <a:t>Programación. </a:t>
            </a:r>
          </a:p>
          <a:p>
            <a:pPr lvl="1"/>
            <a:r>
              <a:rPr lang="es-ES" dirty="0" smtClean="0"/>
              <a:t>Control.</a:t>
            </a:r>
            <a:r>
              <a:rPr lang="es-ES_tradnl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2213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Humedad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0388" y="1668463"/>
            <a:ext cx="4122737" cy="4608512"/>
          </a:xfr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Estación climática interna:</a:t>
            </a:r>
          </a:p>
          <a:p>
            <a:pPr lvl="1"/>
            <a:r>
              <a:rPr lang="es-ES" dirty="0" smtClean="0"/>
              <a:t>Humedad Relativa</a:t>
            </a:r>
          </a:p>
          <a:p>
            <a:r>
              <a:rPr lang="es-ES" dirty="0" smtClean="0"/>
              <a:t>Sistema de humidificación</a:t>
            </a:r>
          </a:p>
          <a:p>
            <a:pPr lvl="1"/>
            <a:r>
              <a:rPr lang="es-ES" dirty="0" smtClean="0"/>
              <a:t>Paneles </a:t>
            </a:r>
            <a:r>
              <a:rPr lang="es-ES" dirty="0" err="1" smtClean="0"/>
              <a:t>evaporativos</a:t>
            </a:r>
            <a:endParaRPr lang="es-ES" dirty="0" smtClean="0"/>
          </a:p>
          <a:p>
            <a:pPr lvl="1"/>
            <a:r>
              <a:rPr lang="es-ES" dirty="0" smtClean="0"/>
              <a:t>Ventiladores</a:t>
            </a:r>
          </a:p>
          <a:p>
            <a:r>
              <a:rPr lang="es-ES" dirty="0"/>
              <a:t>Sistemas de pulverización o nebulización.</a:t>
            </a:r>
          </a:p>
          <a:p>
            <a:pPr lvl="1"/>
            <a:r>
              <a:rPr lang="es-ES" dirty="0"/>
              <a:t>Bajo caudal de agua a presión elevada a través de boquillas especiales</a:t>
            </a:r>
            <a:r>
              <a:rPr lang="es-ES" dirty="0" smtClean="0"/>
              <a:t>.</a:t>
            </a:r>
          </a:p>
          <a:p>
            <a:pPr lvl="1"/>
            <a:endParaRPr lang="es-ES" dirty="0"/>
          </a:p>
          <a:p>
            <a:pPr lvl="1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www.novedades-agricolas.com</a:t>
            </a:r>
            <a:r>
              <a:rPr lang="pt-BR" dirty="0"/>
              <a:t>/es/blog/</a:t>
            </a:r>
            <a:r>
              <a:rPr lang="pt-BR" dirty="0" err="1"/>
              <a:t>articulos</a:t>
            </a:r>
            <a:r>
              <a:rPr lang="pt-BR" dirty="0"/>
              <a:t>/item/1320-que-es-un-invernadero-inteligente</a:t>
            </a:r>
            <a:endParaRPr lang="es-ES" dirty="0"/>
          </a:p>
          <a:p>
            <a:pPr lvl="1"/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388" y="4797564"/>
            <a:ext cx="4122737" cy="14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37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Iluminación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Fotoceldas</a:t>
            </a:r>
          </a:p>
          <a:p>
            <a:r>
              <a:rPr lang="es-ES" dirty="0" smtClean="0"/>
              <a:t>Pantallas de sombreo.</a:t>
            </a:r>
          </a:p>
          <a:p>
            <a:r>
              <a:rPr lang="es-ES" dirty="0" smtClean="0"/>
              <a:t>Sistemas de iluminación artificial.</a:t>
            </a:r>
            <a:endParaRPr lang="es-ES" dirty="0"/>
          </a:p>
        </p:txBody>
      </p:sp>
      <p:pic>
        <p:nvPicPr>
          <p:cNvPr id="6" name="Marcador de contenido 5" descr="marijuana_growing.pn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93" r="993"/>
          <a:stretch>
            <a:fillRect/>
          </a:stretch>
        </p:blipFill>
        <p:spPr/>
      </p:pic>
      <p:pic>
        <p:nvPicPr>
          <p:cNvPr id="5" name="Imagen 4" descr="pantdoble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946" y="3691101"/>
            <a:ext cx="3525056" cy="271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Control de Riego</a:t>
            </a:r>
            <a:endParaRPr lang="es-ES" dirty="0"/>
          </a:p>
        </p:txBody>
      </p:sp>
      <p:pic>
        <p:nvPicPr>
          <p:cNvPr id="5" name="Marcador de contenido 4" descr="riego2-1160x700.jpg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0388" y="1668463"/>
            <a:ext cx="4122737" cy="4608512"/>
          </a:xfr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Sondas de humedad en el suelo</a:t>
            </a:r>
          </a:p>
          <a:p>
            <a:r>
              <a:rPr lang="es-ES" dirty="0" smtClean="0"/>
              <a:t>Controla riego</a:t>
            </a:r>
          </a:p>
          <a:p>
            <a:r>
              <a:rPr lang="es-ES" dirty="0" smtClean="0"/>
              <a:t>Administra nutrientes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2710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PROPUESTA  DE SENSORES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Imagen 3" descr="13322-Action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370" y="1316774"/>
            <a:ext cx="1828800" cy="1828800"/>
          </a:xfrm>
          <a:prstGeom prst="rect">
            <a:avLst/>
          </a:prstGeom>
        </p:spPr>
      </p:pic>
      <p:pic>
        <p:nvPicPr>
          <p:cNvPr id="9" name="Marcador de posición de imagen 8" descr="13322-Action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Marcador de posición de imagen 11" descr="413ukEnpy6L._SX342_.jpg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868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Iluminación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LDR (</a:t>
            </a:r>
            <a:r>
              <a:rPr lang="en-US" dirty="0" smtClean="0"/>
              <a:t>light-dependent resistor)</a:t>
            </a:r>
          </a:p>
          <a:p>
            <a:pPr lvl="1"/>
            <a:r>
              <a:rPr lang="en-US" dirty="0" smtClean="0"/>
              <a:t>Deben </a:t>
            </a:r>
            <a:r>
              <a:rPr lang="en-US" dirty="0" err="1" smtClean="0"/>
              <a:t>calibrarse</a:t>
            </a:r>
            <a:r>
              <a:rPr lang="en-US" dirty="0" smtClean="0"/>
              <a:t> la </a:t>
            </a:r>
            <a:r>
              <a:rPr lang="en-US" dirty="0" err="1" smtClean="0"/>
              <a:t>fotocelda</a:t>
            </a:r>
            <a:r>
              <a:rPr lang="en-US" dirty="0" smtClean="0"/>
              <a:t>.</a:t>
            </a:r>
            <a:endParaRPr lang="es-ES" dirty="0"/>
          </a:p>
        </p:txBody>
      </p:sp>
      <p:pic>
        <p:nvPicPr>
          <p:cNvPr id="4" name="Marcador de contenido 3" descr="ldr_schematic_symbol_and_characteristics.jpg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876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Temperatura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60313" y="3970345"/>
            <a:ext cx="4123447" cy="2306629"/>
          </a:xfrm>
        </p:spPr>
        <p:txBody>
          <a:bodyPr/>
          <a:lstStyle/>
          <a:p>
            <a:r>
              <a:rPr lang="es-ES" dirty="0" smtClean="0"/>
              <a:t>Termistor</a:t>
            </a:r>
          </a:p>
          <a:p>
            <a:pPr lvl="1"/>
            <a:r>
              <a:rPr lang="es-ES" dirty="0" smtClean="0"/>
              <a:t>Respuesta no lineal</a:t>
            </a:r>
          </a:p>
          <a:p>
            <a:pPr lvl="1"/>
            <a:r>
              <a:rPr lang="es-ES" dirty="0" smtClean="0"/>
              <a:t>Menor resolución	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005465" y="1668583"/>
            <a:ext cx="3708229" cy="2301763"/>
          </a:xfrm>
        </p:spPr>
        <p:txBody>
          <a:bodyPr/>
          <a:lstStyle/>
          <a:p>
            <a:r>
              <a:rPr lang="es-ES" dirty="0" smtClean="0"/>
              <a:t>LM35</a:t>
            </a:r>
          </a:p>
          <a:p>
            <a:pPr lvl="1"/>
            <a:r>
              <a:rPr lang="es-ES" dirty="0" smtClean="0"/>
              <a:t>10mV/</a:t>
            </a:r>
            <a:r>
              <a:rPr lang="es-ES" dirty="0" err="1" smtClean="0"/>
              <a:t>ºC</a:t>
            </a:r>
            <a:r>
              <a:rPr lang="es-ES" dirty="0" smtClean="0"/>
              <a:t> Lineal</a:t>
            </a:r>
          </a:p>
          <a:p>
            <a:pPr lvl="1"/>
            <a:r>
              <a:rPr lang="es-ES" dirty="0" smtClean="0"/>
              <a:t>-55ºC a 150ºC</a:t>
            </a:r>
            <a:endParaRPr lang="es-ES" dirty="0"/>
          </a:p>
        </p:txBody>
      </p:sp>
      <p:pic>
        <p:nvPicPr>
          <p:cNvPr id="7" name="Imagen 6" descr="LM35-Temperature-Sensor-01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3313" y="1779678"/>
            <a:ext cx="1819076" cy="2243247"/>
          </a:xfrm>
          <a:prstGeom prst="rect">
            <a:avLst/>
          </a:prstGeom>
        </p:spPr>
      </p:pic>
      <p:pic>
        <p:nvPicPr>
          <p:cNvPr id="8" name="Imagen 7" descr="pl2027600-high_power_ntc_thermistor_10k_ohm_thermistor_for_lamps_ballasts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5465" y="3970345"/>
            <a:ext cx="3478483" cy="229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37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Humedad en el suelo</a:t>
            </a:r>
            <a:endParaRPr lang="es-ES" dirty="0"/>
          </a:p>
        </p:txBody>
      </p:sp>
      <p:pic>
        <p:nvPicPr>
          <p:cNvPr id="5" name="Marcador de contenido 4" descr="13322-Action.jpg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Por conductividad.</a:t>
            </a:r>
          </a:p>
          <a:p>
            <a:pPr lvl="1"/>
            <a:r>
              <a:rPr lang="es-ES" dirty="0" smtClean="0"/>
              <a:t>Poco preciso.</a:t>
            </a:r>
          </a:p>
          <a:p>
            <a:pPr lvl="1"/>
            <a:r>
              <a:rPr lang="es-ES" dirty="0" smtClean="0"/>
              <a:t>Hay alternativas caseras.</a:t>
            </a:r>
          </a:p>
          <a:p>
            <a:r>
              <a:rPr lang="es-ES" dirty="0" smtClean="0"/>
              <a:t>Por capacitancia:</a:t>
            </a:r>
          </a:p>
          <a:p>
            <a:pPr lvl="1"/>
            <a:r>
              <a:rPr lang="es-ES" dirty="0" smtClean="0"/>
              <a:t>Mejor precisión</a:t>
            </a:r>
          </a:p>
          <a:p>
            <a:pPr lvl="1"/>
            <a:r>
              <a:rPr lang="es-ES" dirty="0"/>
              <a:t>R</a:t>
            </a:r>
            <a:r>
              <a:rPr lang="es-ES" dirty="0" smtClean="0"/>
              <a:t>equiere oscilador de alta frecuencia (120MHz)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6402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Nivel Tanque (Reservorio)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612371" y="1668583"/>
            <a:ext cx="3101323" cy="4608392"/>
          </a:xfrm>
        </p:spPr>
        <p:txBody>
          <a:bodyPr/>
          <a:lstStyle/>
          <a:p>
            <a:r>
              <a:rPr lang="es-ES" dirty="0" err="1" smtClean="0"/>
              <a:t>Untrasonido</a:t>
            </a:r>
            <a:endParaRPr lang="es-ES" dirty="0" smtClean="0"/>
          </a:p>
          <a:p>
            <a:pPr lvl="1"/>
            <a:r>
              <a:rPr lang="es-ES" dirty="0" smtClean="0"/>
              <a:t>SFR04.</a:t>
            </a:r>
          </a:p>
          <a:p>
            <a:r>
              <a:rPr lang="es-ES" dirty="0" smtClean="0"/>
              <a:t>Conductancia</a:t>
            </a:r>
            <a:endParaRPr lang="es-ES" dirty="0"/>
          </a:p>
        </p:txBody>
      </p:sp>
      <p:pic>
        <p:nvPicPr>
          <p:cNvPr id="6" name="Marcador de contenido 5" descr="635380284694677104_1.png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3732" b="-13732"/>
          <a:stretch>
            <a:fillRect/>
          </a:stretch>
        </p:blipFill>
        <p:spPr>
          <a:xfrm>
            <a:off x="560388" y="1668463"/>
            <a:ext cx="5051425" cy="4608512"/>
          </a:xfrm>
        </p:spPr>
      </p:pic>
    </p:spTree>
    <p:extLst>
      <p:ext uri="{BB962C8B-B14F-4D97-AF65-F5344CB8AC3E}">
        <p14:creationId xmlns:p14="http://schemas.microsoft.com/office/powerpoint/2010/main" val="49164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Sensor de lluvia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ON/OFF tipo sensor de inundación (conductividad)</a:t>
            </a:r>
          </a:p>
          <a:p>
            <a:r>
              <a:rPr lang="es-ES" dirty="0" smtClean="0"/>
              <a:t>Pluviómetro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7400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UNIDAD CENTRAL DE PROCESAMIENTO</a:t>
            </a:r>
            <a:endParaRPr lang="es-E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" name="Marcador de posición de imagen 7" descr="3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Marcador de posición de imagen 13" descr="sqqsxjvq.jpg-sz1200x1200.jpg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3" name="Marcador de posición de imagen 12" descr="Sistema-de-riego-desarrollado-por-Nutricontrol-300x237.png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58190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Contenido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TEMA Nº 1: Definición del Problema a Resolver.</a:t>
            </a:r>
            <a:endParaRPr lang="es-ES_tradnl" dirty="0"/>
          </a:p>
          <a:p>
            <a:pPr marL="0" indent="0">
              <a:buNone/>
            </a:pPr>
            <a:r>
              <a:rPr lang="es-ES" dirty="0" smtClean="0"/>
              <a:t>El </a:t>
            </a:r>
            <a:r>
              <a:rPr lang="es-ES" dirty="0"/>
              <a:t>profesor designado expondrá la metodología de investigación y desarrollo del proyecto, así como las pautas para su evaluación. </a:t>
            </a:r>
            <a:endParaRPr lang="es-ES_tradnl" dirty="0"/>
          </a:p>
          <a:p>
            <a:r>
              <a:rPr lang="es-ES" dirty="0"/>
              <a:t>TEMA Nº 2: Diseño. El estudiante propondrá una solución del problema planteado</a:t>
            </a:r>
            <a:r>
              <a:rPr lang="es-ES" dirty="0" smtClean="0"/>
              <a:t>.</a:t>
            </a:r>
            <a:r>
              <a:rPr lang="es-ES" dirty="0"/>
              <a:t> </a:t>
            </a:r>
            <a:endParaRPr lang="es-ES_tradnl" dirty="0"/>
          </a:p>
          <a:p>
            <a:r>
              <a:rPr lang="es-ES" dirty="0"/>
              <a:t>TEMA Nº 3: Implementación</a:t>
            </a:r>
            <a:r>
              <a:rPr lang="es-ES" dirty="0" smtClean="0"/>
              <a:t>.</a:t>
            </a:r>
            <a:r>
              <a:rPr lang="es-ES" dirty="0"/>
              <a:t> </a:t>
            </a:r>
            <a:endParaRPr lang="es-ES_tradnl" dirty="0"/>
          </a:p>
          <a:p>
            <a:r>
              <a:rPr lang="es-ES" dirty="0"/>
              <a:t>TEMA Nº 4: Informe final del Proyecto.</a:t>
            </a:r>
            <a:endParaRPr lang="es-ES_tradnl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697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Unidad Central (Tablero)</a:t>
            </a:r>
            <a:endParaRPr lang="es-ES" dirty="0"/>
          </a:p>
        </p:txBody>
      </p:sp>
      <p:sp>
        <p:nvSpPr>
          <p:cNvPr id="8" name="Marcador de contenido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Permite configurar el sistema de monitoreo y control</a:t>
            </a:r>
          </a:p>
          <a:p>
            <a:pPr lvl="1"/>
            <a:r>
              <a:rPr lang="es-ES" dirty="0" smtClean="0"/>
              <a:t>ON/OFF</a:t>
            </a:r>
          </a:p>
          <a:p>
            <a:pPr lvl="1"/>
            <a:r>
              <a:rPr lang="es-ES" dirty="0" smtClean="0"/>
              <a:t>Visualización</a:t>
            </a:r>
          </a:p>
          <a:p>
            <a:r>
              <a:rPr lang="es-ES" dirty="0" smtClean="0"/>
              <a:t>Reporta el estado del sistema</a:t>
            </a:r>
          </a:p>
          <a:p>
            <a:pPr lvl="1"/>
            <a:r>
              <a:rPr lang="es-ES" dirty="0" smtClean="0"/>
              <a:t>Variables</a:t>
            </a:r>
          </a:p>
          <a:p>
            <a:pPr lvl="1"/>
            <a:r>
              <a:rPr lang="es-ES" dirty="0" smtClean="0"/>
              <a:t>sistemas</a:t>
            </a:r>
          </a:p>
          <a:p>
            <a:r>
              <a:rPr lang="es-ES" dirty="0" smtClean="0"/>
              <a:t>Procesa las señales de entrada</a:t>
            </a:r>
          </a:p>
          <a:p>
            <a:pPr lvl="1"/>
            <a:r>
              <a:rPr lang="es-ES" dirty="0" smtClean="0"/>
              <a:t>Toma decisiones automáticamente al producirse cambios en las variables de entrada.</a:t>
            </a:r>
            <a:endParaRPr lang="es-ES" dirty="0"/>
          </a:p>
          <a:p>
            <a:r>
              <a:rPr lang="es-ES" dirty="0" smtClean="0"/>
              <a:t>Envía las señales de salida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8160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ACCIONES (salidas)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Marcador de posición de imagen 8" descr="902692-01.jpg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9500" b="-19500"/>
          <a:stretch>
            <a:fillRect/>
          </a:stretch>
        </p:blipFill>
        <p:spPr/>
      </p:pic>
      <p:pic>
        <p:nvPicPr>
          <p:cNvPr id="8" name="Marcador de posición de imagen 7" descr="electrovalvula-vapor-300x293.jpg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328" r="-15328"/>
          <a:stretch>
            <a:fillRect/>
          </a:stretch>
        </p:blipFill>
        <p:spPr>
          <a:xfrm>
            <a:off x="927100" y="1130300"/>
            <a:ext cx="3986213" cy="2979738"/>
          </a:xfrm>
        </p:spPr>
      </p:pic>
    </p:spTree>
    <p:extLst>
      <p:ext uri="{BB962C8B-B14F-4D97-AF65-F5344CB8AC3E}">
        <p14:creationId xmlns:p14="http://schemas.microsoft.com/office/powerpoint/2010/main" val="107395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Sistema de Alarma para Hogares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Ventiladores (Fan </a:t>
            </a:r>
            <a:r>
              <a:rPr lang="es-ES" dirty="0" err="1" smtClean="0"/>
              <a:t>cooler</a:t>
            </a:r>
            <a:r>
              <a:rPr lang="es-ES" dirty="0" smtClean="0"/>
              <a:t>)</a:t>
            </a:r>
          </a:p>
          <a:p>
            <a:r>
              <a:rPr lang="es-ES" dirty="0" smtClean="0"/>
              <a:t>Apertura/cierre de ventilación (Servo motor)</a:t>
            </a:r>
          </a:p>
          <a:p>
            <a:r>
              <a:rPr lang="es-ES" dirty="0" smtClean="0"/>
              <a:t>Cobertores (</a:t>
            </a:r>
            <a:r>
              <a:rPr lang="es-ES" dirty="0"/>
              <a:t>Servo motor</a:t>
            </a:r>
            <a:r>
              <a:rPr lang="es-ES" dirty="0" smtClean="0"/>
              <a:t>)</a:t>
            </a:r>
          </a:p>
          <a:p>
            <a:r>
              <a:rPr lang="es-ES" dirty="0" smtClean="0"/>
              <a:t>Calefacción (ventilador + resistencia)</a:t>
            </a:r>
          </a:p>
          <a:p>
            <a:r>
              <a:rPr lang="es-ES" dirty="0" smtClean="0"/>
              <a:t>Pulverizadores + Riego + Nutrientes</a:t>
            </a:r>
          </a:p>
          <a:p>
            <a:pPr lvl="1"/>
            <a:r>
              <a:rPr lang="es-ES" dirty="0" smtClean="0"/>
              <a:t>Electroválvula (solenoide)</a:t>
            </a:r>
          </a:p>
          <a:p>
            <a:r>
              <a:rPr lang="es-ES" dirty="0" smtClean="0"/>
              <a:t>Encendido/apagado de luminarias.</a:t>
            </a:r>
          </a:p>
        </p:txBody>
      </p:sp>
    </p:spTree>
    <p:extLst>
      <p:ext uri="{BB962C8B-B14F-4D97-AF65-F5344CB8AC3E}">
        <p14:creationId xmlns:p14="http://schemas.microsoft.com/office/powerpoint/2010/main" val="3238376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Específicos (actividades)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14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Objetivos Específicos: Firmware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Control de LCD a través de subrutinas.</a:t>
            </a:r>
          </a:p>
          <a:p>
            <a:pPr lvl="1"/>
            <a:r>
              <a:rPr lang="es-ES" dirty="0" smtClean="0"/>
              <a:t>Escritura de un carácter</a:t>
            </a:r>
          </a:p>
          <a:p>
            <a:pPr lvl="1"/>
            <a:r>
              <a:rPr lang="es-ES" dirty="0" smtClean="0"/>
              <a:t>Escritura de un mensaje</a:t>
            </a:r>
          </a:p>
          <a:p>
            <a:pPr lvl="1"/>
            <a:r>
              <a:rPr lang="es-ES" dirty="0" smtClean="0"/>
              <a:t>Desplazamiento de mensajes</a:t>
            </a:r>
          </a:p>
          <a:p>
            <a:pPr lvl="1"/>
            <a:r>
              <a:rPr lang="es-ES" dirty="0" smtClean="0"/>
              <a:t>Escritura de comandos</a:t>
            </a:r>
          </a:p>
          <a:p>
            <a:r>
              <a:rPr lang="es-ES" dirty="0" smtClean="0"/>
              <a:t>Adquisición de teclado</a:t>
            </a:r>
          </a:p>
          <a:p>
            <a:pPr lvl="1"/>
            <a:r>
              <a:rPr lang="es-ES" dirty="0" smtClean="0"/>
              <a:t>Filtro anti-rebote</a:t>
            </a:r>
          </a:p>
          <a:p>
            <a:r>
              <a:rPr lang="es-ES" dirty="0" smtClean="0"/>
              <a:t>Interrupciones:</a:t>
            </a:r>
          </a:p>
          <a:p>
            <a:pPr lvl="1"/>
            <a:r>
              <a:rPr lang="es-ES" dirty="0" smtClean="0"/>
              <a:t>Interrupción de teclado</a:t>
            </a:r>
          </a:p>
          <a:p>
            <a:pPr lvl="1"/>
            <a:r>
              <a:rPr lang="es-ES" dirty="0" smtClean="0"/>
              <a:t>Interrupción de tiempo</a:t>
            </a:r>
            <a:endParaRPr lang="es-ES" dirty="0"/>
          </a:p>
          <a:p>
            <a:r>
              <a:rPr lang="es-ES" dirty="0" smtClean="0"/>
              <a:t>Interfaz de configuración del sistema a través de la LCD y el teclado.</a:t>
            </a:r>
          </a:p>
          <a:p>
            <a:r>
              <a:rPr lang="es-ES" dirty="0" smtClean="0"/>
              <a:t>Control de variables del invernadero</a:t>
            </a:r>
          </a:p>
          <a:p>
            <a:r>
              <a:rPr lang="es-ES" dirty="0" smtClean="0"/>
              <a:t>Comunicación serial</a:t>
            </a:r>
          </a:p>
        </p:txBody>
      </p:sp>
    </p:spTree>
    <p:extLst>
      <p:ext uri="{BB962C8B-B14F-4D97-AF65-F5344CB8AC3E}">
        <p14:creationId xmlns:p14="http://schemas.microsoft.com/office/powerpoint/2010/main" val="117872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Específicos: </a:t>
            </a:r>
            <a:r>
              <a:rPr lang="es-ES" dirty="0" smtClean="0"/>
              <a:t>Hardware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Mínimo 2 Canales de acondicionamiento de señales analógicas (Filtro, Amplificador, </a:t>
            </a:r>
            <a:r>
              <a:rPr lang="es-ES" dirty="0"/>
              <a:t>C</a:t>
            </a:r>
            <a:r>
              <a:rPr lang="es-ES" dirty="0" smtClean="0"/>
              <a:t>onvertidor de nivel, Protecciones, </a:t>
            </a:r>
            <a:r>
              <a:rPr lang="es-ES" dirty="0" err="1" smtClean="0"/>
              <a:t>etc</a:t>
            </a:r>
            <a:r>
              <a:rPr lang="es-ES" dirty="0" smtClean="0"/>
              <a:t>)</a:t>
            </a:r>
          </a:p>
          <a:p>
            <a:r>
              <a:rPr lang="es-ES" dirty="0" smtClean="0"/>
              <a:t>Acondicionamiento de señales digitales</a:t>
            </a:r>
          </a:p>
          <a:p>
            <a:r>
              <a:rPr lang="es-ES" dirty="0" smtClean="0"/>
              <a:t>Manejo de actuadores (drivers de potencia)</a:t>
            </a:r>
          </a:p>
        </p:txBody>
      </p:sp>
    </p:spTree>
    <p:extLst>
      <p:ext uri="{BB962C8B-B14F-4D97-AF65-F5344CB8AC3E}">
        <p14:creationId xmlns:p14="http://schemas.microsoft.com/office/powerpoint/2010/main" val="306766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 Específicos: Software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Interfaz de usuario en la PC</a:t>
            </a:r>
          </a:p>
          <a:p>
            <a:pPr lvl="1"/>
            <a:r>
              <a:rPr lang="es-ES" dirty="0" smtClean="0"/>
              <a:t>Visualización del estado de las variables</a:t>
            </a:r>
          </a:p>
          <a:p>
            <a:pPr lvl="1"/>
            <a:r>
              <a:rPr lang="es-ES" dirty="0" smtClean="0"/>
              <a:t>Visualización del estado de los sistemas</a:t>
            </a:r>
          </a:p>
          <a:p>
            <a:pPr lvl="1"/>
            <a:r>
              <a:rPr lang="es-ES" dirty="0" smtClean="0"/>
              <a:t>Comunicación vía internet (remoto)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160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 Específicos: Otros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Aplicación </a:t>
            </a:r>
            <a:r>
              <a:rPr lang="es-ES" dirty="0" err="1" smtClean="0"/>
              <a:t>Android</a:t>
            </a:r>
            <a:r>
              <a:rPr lang="es-ES" dirty="0" smtClean="0"/>
              <a:t> (</a:t>
            </a:r>
            <a:r>
              <a:rPr lang="es-ES" dirty="0" err="1" smtClean="0"/>
              <a:t>smartphone</a:t>
            </a:r>
            <a:r>
              <a:rPr lang="es-ES" dirty="0" smtClean="0"/>
              <a:t>).</a:t>
            </a:r>
          </a:p>
          <a:p>
            <a:r>
              <a:rPr lang="es-ES" dirty="0" smtClean="0"/>
              <a:t>Transmisión inalámbrica.</a:t>
            </a:r>
          </a:p>
          <a:p>
            <a:r>
              <a:rPr lang="es-ES" dirty="0" smtClean="0"/>
              <a:t>Página web.</a:t>
            </a:r>
          </a:p>
          <a:p>
            <a:r>
              <a:rPr lang="es-ES" dirty="0" smtClean="0"/>
              <a:t>Alimentación independiente (</a:t>
            </a:r>
            <a:r>
              <a:rPr lang="es-ES" dirty="0" err="1" smtClean="0"/>
              <a:t>bateria</a:t>
            </a:r>
            <a:r>
              <a:rPr lang="es-ES" dirty="0" smtClean="0"/>
              <a:t> - 110V).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5503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Evaluación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5274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Evaluación</a:t>
            </a:r>
            <a:endParaRPr lang="es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2021277"/>
              </p:ext>
            </p:extLst>
          </p:nvPr>
        </p:nvGraphicFramePr>
        <p:xfrm>
          <a:off x="423863" y="1619250"/>
          <a:ext cx="8301038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444"/>
                <a:gridCol w="5817470"/>
                <a:gridCol w="767236"/>
                <a:gridCol w="84088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Sem</a:t>
                      </a:r>
                      <a:r>
                        <a:rPr lang="es-ES" dirty="0" smtClean="0"/>
                        <a:t>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Doc.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Proy</a:t>
                      </a:r>
                      <a:r>
                        <a:rPr lang="es-ES" dirty="0" smtClean="0"/>
                        <a:t>.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Propuesta</a:t>
                      </a:r>
                      <a:r>
                        <a:rPr lang="es-ES" baseline="0" dirty="0" smtClean="0"/>
                        <a:t> Técnico-Económica.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Entrega 1: Escribir números en la LCD con Teclado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2%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8%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Entrega</a:t>
                      </a:r>
                      <a:r>
                        <a:rPr lang="es-ES" baseline="0" dirty="0" smtClean="0"/>
                        <a:t> 2: Canal completo de adquisición 2 sensores</a:t>
                      </a:r>
                      <a:endParaRPr lang="es-E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8%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Entrega</a:t>
                      </a:r>
                      <a:r>
                        <a:rPr lang="es-ES" baseline="0" dirty="0" smtClean="0"/>
                        <a:t> 3: </a:t>
                      </a:r>
                      <a:r>
                        <a:rPr lang="es-ES" dirty="0" smtClean="0"/>
                        <a:t>Evaluación Teclado + LCD + un sensor.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16%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Entrega final Proyecto.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40%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Informe final con toda</a:t>
                      </a:r>
                      <a:r>
                        <a:rPr lang="es-ES" baseline="0" dirty="0" smtClean="0"/>
                        <a:t> la</a:t>
                      </a:r>
                      <a:r>
                        <a:rPr lang="es-ES" dirty="0" smtClean="0"/>
                        <a:t> documentación.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¿En donde estamos?</a:t>
            </a:r>
            <a:endParaRPr lang="es-ES" dirty="0"/>
          </a:p>
        </p:txBody>
      </p:sp>
      <p:pic>
        <p:nvPicPr>
          <p:cNvPr id="4" name="Marcador de contenido 3" descr="plan tec electronica 2012-sartenejas.pdf"/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51" t="16381" r="-37237" b="11097"/>
          <a:stretch/>
        </p:blipFill>
        <p:spPr>
          <a:xfrm>
            <a:off x="423348" y="1618774"/>
            <a:ext cx="8995446" cy="5036026"/>
          </a:xfrm>
        </p:spPr>
      </p:pic>
      <p:sp>
        <p:nvSpPr>
          <p:cNvPr id="5" name="Rectángulo 4"/>
          <p:cNvSpPr/>
          <p:nvPr/>
        </p:nvSpPr>
        <p:spPr>
          <a:xfrm>
            <a:off x="3302843" y="6210299"/>
            <a:ext cx="2865123" cy="12244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0808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Evaluación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No asistir  a mas del 10% de las clases es causal de la perdida completa del curso (perder dos clases es perder el curso).</a:t>
            </a:r>
            <a:endParaRPr lang="es-ES" dirty="0"/>
          </a:p>
          <a:p>
            <a:r>
              <a:rPr lang="es-ES" dirty="0" smtClean="0"/>
              <a:t>La nota es individual pero depende del trabajo grupal.</a:t>
            </a:r>
          </a:p>
          <a:p>
            <a:endParaRPr lang="es-ES" dirty="0" smtClean="0"/>
          </a:p>
        </p:txBody>
      </p:sp>
      <p:sp>
        <p:nvSpPr>
          <p:cNvPr id="4" name="Rectángulo 3"/>
          <p:cNvSpPr/>
          <p:nvPr/>
        </p:nvSpPr>
        <p:spPr>
          <a:xfrm>
            <a:off x="4479667" y="324433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70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Propuesta del Proyecto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Entregar propuesta completa del proyecto (10%) </a:t>
            </a:r>
          </a:p>
          <a:p>
            <a:pPr lvl="1"/>
            <a:r>
              <a:rPr lang="es-ES" dirty="0" smtClean="0"/>
              <a:t>Posibles implementaciones para medir las variables físicas, incluyendo tipo de sensor y canal de acondicionamiento</a:t>
            </a:r>
          </a:p>
          <a:p>
            <a:pPr lvl="1"/>
            <a:r>
              <a:rPr lang="es-ES" dirty="0" smtClean="0"/>
              <a:t>Estudio de factibilidad para cada una.</a:t>
            </a:r>
          </a:p>
          <a:p>
            <a:pPr lvl="1"/>
            <a:r>
              <a:rPr lang="es-ES" dirty="0" smtClean="0"/>
              <a:t>Diagramas de bloques, esquemáticos, circuitos, descripción de componentes.</a:t>
            </a:r>
          </a:p>
          <a:p>
            <a:pPr lvl="1"/>
            <a:r>
              <a:rPr lang="es-ES" dirty="0" smtClean="0"/>
              <a:t>Algoritmo inicial para la programación.</a:t>
            </a:r>
          </a:p>
          <a:p>
            <a:pPr lvl="1"/>
            <a:r>
              <a:rPr lang="es-ES" dirty="0" smtClean="0"/>
              <a:t>Distribución de pines del PIC.</a:t>
            </a:r>
          </a:p>
          <a:p>
            <a:pPr lvl="1"/>
            <a:r>
              <a:rPr lang="es-ES" dirty="0" smtClean="0"/>
              <a:t>Lista de componentes.</a:t>
            </a:r>
          </a:p>
          <a:p>
            <a:pPr lvl="1"/>
            <a:r>
              <a:rPr lang="es-ES" dirty="0" smtClean="0"/>
              <a:t>Consideraciones sobre el acabado final</a:t>
            </a:r>
          </a:p>
          <a:p>
            <a:r>
              <a:rPr lang="es-ES" dirty="0" smtClean="0"/>
              <a:t>Viernes de semana 2 </a:t>
            </a:r>
          </a:p>
          <a:p>
            <a:r>
              <a:rPr lang="es-ES" dirty="0" smtClean="0"/>
              <a:t>Formato digital: PDF</a:t>
            </a:r>
          </a:p>
          <a:p>
            <a:pPr marL="351000" lvl="1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8284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Propuesta Técnico-Económica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Diseño preliminar del proyecto:</a:t>
            </a:r>
          </a:p>
          <a:p>
            <a:pPr lvl="1"/>
            <a:r>
              <a:rPr lang="es-ES" dirty="0" smtClean="0"/>
              <a:t>Descripción, usos, </a:t>
            </a:r>
          </a:p>
          <a:p>
            <a:pPr lvl="1"/>
            <a:r>
              <a:rPr lang="es-ES" dirty="0" smtClean="0"/>
              <a:t>Diagrama de bloques general.</a:t>
            </a:r>
          </a:p>
          <a:p>
            <a:pPr lvl="2"/>
            <a:r>
              <a:rPr lang="es-ES" dirty="0" smtClean="0"/>
              <a:t>Diagramas de bloques de los sub-sistemas.</a:t>
            </a:r>
          </a:p>
          <a:p>
            <a:pPr lvl="1"/>
            <a:r>
              <a:rPr lang="es-ES" dirty="0" smtClean="0"/>
              <a:t>Panel de control.</a:t>
            </a:r>
          </a:p>
          <a:p>
            <a:pPr lvl="2"/>
            <a:r>
              <a:rPr lang="es-ES" dirty="0"/>
              <a:t>Descripción de su funcionamiento.</a:t>
            </a:r>
          </a:p>
          <a:p>
            <a:pPr lvl="2"/>
            <a:r>
              <a:rPr lang="es-ES" dirty="0"/>
              <a:t>Esquemático (circuito</a:t>
            </a:r>
            <a:r>
              <a:rPr lang="es-ES" dirty="0" smtClean="0"/>
              <a:t>), conexiones (PIC, LCD,TECLADO)</a:t>
            </a:r>
          </a:p>
          <a:p>
            <a:pPr lvl="1"/>
            <a:r>
              <a:rPr lang="es-ES" dirty="0" smtClean="0"/>
              <a:t>Sensores (o dispositivos de respuesta)</a:t>
            </a:r>
          </a:p>
          <a:p>
            <a:pPr lvl="2"/>
            <a:r>
              <a:rPr lang="es-ES" dirty="0" smtClean="0"/>
              <a:t>Descripción de su funcionamiento.</a:t>
            </a:r>
          </a:p>
          <a:p>
            <a:pPr lvl="2"/>
            <a:r>
              <a:rPr lang="es-ES" dirty="0" smtClean="0"/>
              <a:t>Implementación (es) posible (s)</a:t>
            </a:r>
          </a:p>
          <a:p>
            <a:pPr lvl="3"/>
            <a:r>
              <a:rPr lang="es-ES" dirty="0" smtClean="0"/>
              <a:t>Esquemático (circuito), simulación.</a:t>
            </a:r>
          </a:p>
          <a:p>
            <a:pPr lvl="2"/>
            <a:r>
              <a:rPr lang="es-ES" dirty="0" smtClean="0"/>
              <a:t>Factibilidad Económica</a:t>
            </a:r>
          </a:p>
          <a:p>
            <a:pPr lvl="3"/>
            <a:r>
              <a:rPr lang="es-ES" dirty="0" smtClean="0"/>
              <a:t>Costo del transductor principal y demás componentes</a:t>
            </a:r>
          </a:p>
          <a:p>
            <a:pPr lvl="2"/>
            <a:r>
              <a:rPr lang="es-ES" dirty="0" smtClean="0"/>
              <a:t>Factibilidad Técnica.</a:t>
            </a:r>
          </a:p>
          <a:p>
            <a:pPr lvl="3"/>
            <a:r>
              <a:rPr lang="es-ES" dirty="0" smtClean="0"/>
              <a:t>¿Simple o complejo de implementar?</a:t>
            </a:r>
          </a:p>
          <a:p>
            <a:pPr lvl="3"/>
            <a:r>
              <a:rPr lang="es-ES" dirty="0" smtClean="0"/>
              <a:t>Disponibilidad de componentes.	</a:t>
            </a:r>
          </a:p>
          <a:p>
            <a:pPr lvl="2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84754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Documentación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Debe realizarse a lo largo de todo el trimestre</a:t>
            </a:r>
          </a:p>
          <a:p>
            <a:pPr lvl="1"/>
            <a:r>
              <a:rPr lang="es-ES" dirty="0" smtClean="0"/>
              <a:t>Diagramas de bloque</a:t>
            </a:r>
          </a:p>
          <a:p>
            <a:pPr lvl="1"/>
            <a:r>
              <a:rPr lang="es-ES" dirty="0" smtClean="0"/>
              <a:t>Diagramas de flujo</a:t>
            </a:r>
          </a:p>
          <a:p>
            <a:pPr lvl="1"/>
            <a:r>
              <a:rPr lang="es-ES" dirty="0" smtClean="0"/>
              <a:t>Diagramas </a:t>
            </a:r>
            <a:r>
              <a:rPr lang="es-ES" dirty="0" err="1" smtClean="0"/>
              <a:t>circuitales</a:t>
            </a:r>
            <a:r>
              <a:rPr lang="es-ES" dirty="0" smtClean="0"/>
              <a:t> (</a:t>
            </a:r>
            <a:r>
              <a:rPr lang="es-ES" dirty="0" err="1" smtClean="0"/>
              <a:t>multisim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Resultados de simulaciones </a:t>
            </a:r>
            <a:r>
              <a:rPr lang="es-ES" dirty="0"/>
              <a:t>(</a:t>
            </a:r>
            <a:r>
              <a:rPr lang="es-ES" dirty="0" err="1" smtClean="0"/>
              <a:t>multisim</a:t>
            </a:r>
            <a:r>
              <a:rPr lang="es-ES" dirty="0" smtClean="0"/>
              <a:t>, </a:t>
            </a:r>
            <a:r>
              <a:rPr lang="es-ES" dirty="0" err="1"/>
              <a:t>m</a:t>
            </a:r>
            <a:r>
              <a:rPr lang="es-ES" dirty="0" err="1" smtClean="0"/>
              <a:t>plabsim</a:t>
            </a:r>
            <a:r>
              <a:rPr lang="es-ES" dirty="0" smtClean="0"/>
              <a:t>)</a:t>
            </a:r>
          </a:p>
          <a:p>
            <a:pPr lvl="1"/>
            <a:r>
              <a:rPr lang="es-ES" dirty="0" smtClean="0"/>
              <a:t>Diagramas de cableado en </a:t>
            </a:r>
            <a:r>
              <a:rPr lang="es-ES" dirty="0" err="1" smtClean="0"/>
              <a:t>protoboard</a:t>
            </a:r>
            <a:r>
              <a:rPr lang="es-ES" dirty="0" smtClean="0"/>
              <a:t> (</a:t>
            </a:r>
            <a:r>
              <a:rPr lang="es-ES" dirty="0" err="1" smtClean="0"/>
              <a:t>fritzing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41324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Análisis de factibilidad técnico/económica de un sensor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4155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Detector de Movimiento PIR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Passive</a:t>
            </a:r>
            <a:r>
              <a:rPr lang="es-ES" dirty="0" smtClean="0"/>
              <a:t> </a:t>
            </a:r>
            <a:r>
              <a:rPr lang="es-ES" dirty="0" err="1" smtClean="0"/>
              <a:t>InfraRed</a:t>
            </a:r>
            <a:r>
              <a:rPr lang="es-ES" dirty="0"/>
              <a:t>.</a:t>
            </a:r>
            <a:endParaRPr lang="es-ES" dirty="0" smtClean="0"/>
          </a:p>
          <a:p>
            <a:r>
              <a:rPr lang="es-ES" dirty="0" smtClean="0"/>
              <a:t>Transductor Principal:</a:t>
            </a:r>
          </a:p>
          <a:p>
            <a:pPr lvl="1"/>
            <a:r>
              <a:rPr lang="es-ES" dirty="0" err="1" smtClean="0"/>
              <a:t>Piroeléctrico</a:t>
            </a:r>
            <a:r>
              <a:rPr lang="es-ES" dirty="0" smtClean="0"/>
              <a:t> (</a:t>
            </a:r>
            <a:r>
              <a:rPr lang="es-ES" dirty="0" err="1" smtClean="0"/>
              <a:t>Ej</a:t>
            </a:r>
            <a:r>
              <a:rPr lang="es-ES" dirty="0" smtClean="0"/>
              <a:t>: PIR325)</a:t>
            </a:r>
            <a:endParaRPr lang="es-ES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192" y="4061412"/>
            <a:ext cx="1866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5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Funcionamiento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Todo </a:t>
            </a:r>
            <a:r>
              <a:rPr lang="es-ES" dirty="0"/>
              <a:t>cuerpo caliente emite luz infrarroja.</a:t>
            </a:r>
          </a:p>
          <a:p>
            <a:r>
              <a:rPr lang="es-ES" dirty="0"/>
              <a:t>El sensor capta la luz infrarroja de forma diferencial. </a:t>
            </a:r>
            <a:endParaRPr lang="es-ES" dirty="0" smtClean="0"/>
          </a:p>
          <a:p>
            <a:r>
              <a:rPr lang="es-ES" dirty="0" smtClean="0"/>
              <a:t>Si no hay ningún objeto en movimiento, la incidencia de luz infrarroja en cada celda es la misma.</a:t>
            </a:r>
          </a:p>
          <a:p>
            <a:r>
              <a:rPr lang="es-ES" dirty="0" smtClean="0"/>
              <a:t>Si un objeto se mueve cambia la cantidad de luz infrarroja captada por una de las celdas y luego por la otra.</a:t>
            </a:r>
          </a:p>
          <a:p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852" y="1838413"/>
            <a:ext cx="4076959" cy="37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19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Funcionamiento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69" y="1587682"/>
            <a:ext cx="3429000" cy="3073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080" y="3124382"/>
            <a:ext cx="4501524" cy="31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Comerciales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41" y="1881205"/>
            <a:ext cx="3788257" cy="227295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07" y="4365836"/>
            <a:ext cx="3954708" cy="21276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9409" y="1483402"/>
            <a:ext cx="2570820" cy="257082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613" y="3982171"/>
            <a:ext cx="2370616" cy="237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85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Posibles implementaciones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Diagrama de bloques</a:t>
            </a:r>
          </a:p>
          <a:p>
            <a:endParaRPr lang="es-ES" dirty="0"/>
          </a:p>
          <a:p>
            <a:endParaRPr lang="es-ES" dirty="0" smtClean="0"/>
          </a:p>
          <a:p>
            <a:r>
              <a:rPr lang="es-ES" dirty="0" smtClean="0"/>
              <a:t>Opción 1: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  <a:p>
            <a:r>
              <a:rPr lang="es-ES" dirty="0" smtClean="0"/>
              <a:t>Opción 2: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266" y="2012558"/>
            <a:ext cx="5264207" cy="165706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30" y="3765536"/>
            <a:ext cx="4826170" cy="216212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21" y="4749500"/>
            <a:ext cx="1930007" cy="17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56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Proyecto</a:t>
            </a:r>
            <a:endParaRPr lang="es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2912554"/>
              </p:ext>
            </p:extLst>
          </p:nvPr>
        </p:nvGraphicFramePr>
        <p:xfrm>
          <a:off x="423348" y="1618774"/>
          <a:ext cx="8301552" cy="4647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6505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Circuito</a:t>
            </a:r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33" y="1991811"/>
            <a:ext cx="7620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25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Factibilidad Económica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51473720"/>
              </p:ext>
            </p:extLst>
          </p:nvPr>
        </p:nvGraphicFramePr>
        <p:xfrm>
          <a:off x="560388" y="1668463"/>
          <a:ext cx="41227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369"/>
                <a:gridCol w="206136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PIR comercial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298,00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TOTAL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 smtClean="0"/>
                        <a:t>298,00</a:t>
                      </a:r>
                      <a:endParaRPr lang="es-ES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Marcador de contenido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25007597"/>
              </p:ext>
            </p:extLst>
          </p:nvPr>
        </p:nvGraphicFramePr>
        <p:xfrm>
          <a:off x="5005388" y="1668463"/>
          <a:ext cx="37084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563"/>
                <a:gridCol w="1702837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Resistencias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10,00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Condensadores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10,00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Regulador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30,00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BIS0001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40,00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PIR325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60,00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Lente </a:t>
                      </a:r>
                      <a:r>
                        <a:rPr lang="es-ES" dirty="0" err="1" smtClean="0"/>
                        <a:t>Fresnel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40,00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1" dirty="0" smtClean="0"/>
                        <a:t>TOTAL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b="1" dirty="0" smtClean="0"/>
                        <a:t>190,00</a:t>
                      </a:r>
                      <a:endParaRPr lang="es-E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94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Factibilidad Técnica</a:t>
            </a:r>
            <a:endParaRPr lang="es-ES" dirty="0"/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01967076"/>
              </p:ext>
            </p:extLst>
          </p:nvPr>
        </p:nvGraphicFramePr>
        <p:xfrm>
          <a:off x="560388" y="1668463"/>
          <a:ext cx="412273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369"/>
                <a:gridCol w="2061369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Dificultad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Fácil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Disp. Almacén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NO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Disp. Tiendas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NO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Tiempo </a:t>
                      </a:r>
                      <a:r>
                        <a:rPr lang="es-ES" dirty="0" err="1" smtClean="0"/>
                        <a:t>Reque</a:t>
                      </a:r>
                      <a:r>
                        <a:rPr lang="es-ES" dirty="0" smtClean="0"/>
                        <a:t>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bajo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Marcador de contenido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81222888"/>
              </p:ext>
            </p:extLst>
          </p:nvPr>
        </p:nvGraphicFramePr>
        <p:xfrm>
          <a:off x="5005388" y="1668463"/>
          <a:ext cx="3708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563"/>
                <a:gridCol w="1702837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Dificultad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Difícil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Disp. Almacén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NO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Disp. Tiendas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NO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Tiempo </a:t>
                      </a:r>
                      <a:r>
                        <a:rPr lang="es-ES" dirty="0" err="1" smtClean="0"/>
                        <a:t>Reque</a:t>
                      </a:r>
                      <a:r>
                        <a:rPr lang="es-ES" dirty="0" smtClean="0"/>
                        <a:t>.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Medio</a:t>
                      </a:r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833377" y="4220308"/>
            <a:ext cx="7024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Decisión: Si se dispone del tiempo necesario, se recomienda implementar la opción b porque es la mas económica, sin embargo en estos momentos no se encuentran disponibles sensores </a:t>
            </a:r>
            <a:r>
              <a:rPr lang="es-ES" dirty="0" err="1" smtClean="0"/>
              <a:t>piroeléctricos</a:t>
            </a:r>
            <a:r>
              <a:rPr lang="es-ES" dirty="0" smtClean="0"/>
              <a:t> en el país por lo cuál NO es factible implementar ninguna de las dos propuestas.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961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Contacto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Prof. Novel Certad</a:t>
            </a:r>
          </a:p>
          <a:p>
            <a:r>
              <a:rPr lang="es-ES" dirty="0" smtClean="0">
                <a:hlinkClick r:id="rId2"/>
              </a:rPr>
              <a:t>ncertad@usb.ve</a:t>
            </a:r>
            <a:endParaRPr lang="es-ES" dirty="0" smtClean="0"/>
          </a:p>
          <a:p>
            <a:r>
              <a:rPr lang="es-ES" dirty="0" smtClean="0"/>
              <a:t>ELE302-ELE301</a:t>
            </a:r>
          </a:p>
          <a:p>
            <a:r>
              <a:rPr lang="es-ES" dirty="0" smtClean="0"/>
              <a:t>Grupo de Investigación y Desarrollo en Mecatrónica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68494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Pueden usar: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70" r="5270"/>
          <a:stretch>
            <a:fillRect/>
          </a:stretch>
        </p:blipFill>
        <p:spPr/>
      </p:pic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37" b="-12137"/>
          <a:stretch>
            <a:fillRect/>
          </a:stretch>
        </p:blipFill>
        <p:spPr/>
      </p:pic>
      <p:sp>
        <p:nvSpPr>
          <p:cNvPr id="6" name="CuadroTexto 5"/>
          <p:cNvSpPr txBox="1"/>
          <p:nvPr/>
        </p:nvSpPr>
        <p:spPr>
          <a:xfrm>
            <a:off x="1468331" y="1931551"/>
            <a:ext cx="216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Válvula </a:t>
            </a:r>
            <a:r>
              <a:rPr lang="es-ES" dirty="0" err="1" smtClean="0"/>
              <a:t>selenoide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5324629" y="2077593"/>
            <a:ext cx="241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LM35 (temperatura)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55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80" b="-5880"/>
          <a:stretch>
            <a:fillRect/>
          </a:stretch>
        </p:blipFill>
        <p:spPr/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Pueden usar:</a:t>
            </a:r>
            <a:endParaRPr lang="es-E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37" b="-12137"/>
          <a:stretch>
            <a:fillRect/>
          </a:stretch>
        </p:blipFill>
        <p:spPr/>
      </p:pic>
      <p:sp>
        <p:nvSpPr>
          <p:cNvPr id="6" name="CuadroTexto 5"/>
          <p:cNvSpPr txBox="1"/>
          <p:nvPr/>
        </p:nvSpPr>
        <p:spPr>
          <a:xfrm>
            <a:off x="1468331" y="1931551"/>
            <a:ext cx="175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Piezoeléctrico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708248" y="2102950"/>
            <a:ext cx="13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Micrófono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213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80" b="-5880"/>
          <a:stretch>
            <a:fillRect/>
          </a:stretch>
        </p:blipFill>
        <p:spPr/>
      </p:pic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137" b="-12137"/>
          <a:stretch>
            <a:fillRect/>
          </a:stretch>
        </p:blipFill>
        <p:spPr/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Pueden usar: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1468331" y="1931551"/>
            <a:ext cx="8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MQ-2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708248" y="2102950"/>
            <a:ext cx="133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Fotocelda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004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Cronograma</a:t>
            </a:r>
            <a:endParaRPr lang="es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9942120"/>
              </p:ext>
            </p:extLst>
          </p:nvPr>
        </p:nvGraphicFramePr>
        <p:xfrm>
          <a:off x="423863" y="1619250"/>
          <a:ext cx="830103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2427"/>
                <a:gridCol w="7838611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Introducción, Elaboración de Propuesta, Pruebas </a:t>
                      </a:r>
                      <a:r>
                        <a:rPr lang="es-ES" dirty="0" err="1" smtClean="0"/>
                        <a:t>Pic</a:t>
                      </a:r>
                      <a:r>
                        <a:rPr lang="es-ES" dirty="0" smtClean="0"/>
                        <a:t>.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Elaboración y Entrega de Propuesta, Pruebas </a:t>
                      </a:r>
                      <a:r>
                        <a:rPr lang="es-ES" dirty="0" err="1" smtClean="0"/>
                        <a:t>Pic</a:t>
                      </a:r>
                      <a:r>
                        <a:rPr lang="es-ES" dirty="0" smtClean="0"/>
                        <a:t>.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Manejo de </a:t>
                      </a:r>
                      <a:r>
                        <a:rPr lang="es-ES" baseline="0" dirty="0" smtClean="0"/>
                        <a:t>LCD, </a:t>
                      </a:r>
                      <a:r>
                        <a:rPr lang="es-ES" baseline="0" dirty="0" err="1" smtClean="0"/>
                        <a:t>Circ</a:t>
                      </a:r>
                      <a:r>
                        <a:rPr lang="es-ES" baseline="0" dirty="0" smtClean="0"/>
                        <a:t>. Sensores, </a:t>
                      </a:r>
                      <a:r>
                        <a:rPr lang="es-ES" dirty="0" smtClean="0"/>
                        <a:t>Documentación.</a:t>
                      </a:r>
                      <a:endParaRPr lang="es-E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Manejo de</a:t>
                      </a:r>
                      <a:r>
                        <a:rPr lang="es-ES" baseline="0" dirty="0" smtClean="0"/>
                        <a:t> LCD, </a:t>
                      </a:r>
                      <a:r>
                        <a:rPr lang="es-ES" baseline="0" dirty="0" err="1" smtClean="0"/>
                        <a:t>Circ</a:t>
                      </a:r>
                      <a:r>
                        <a:rPr lang="es-ES" baseline="0" dirty="0" smtClean="0"/>
                        <a:t>. Sensores, </a:t>
                      </a:r>
                      <a:r>
                        <a:rPr lang="es-ES" dirty="0" smtClean="0"/>
                        <a:t>Documentación.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aseline="0" dirty="0" smtClean="0"/>
                        <a:t>Manejo de Teclado Matricial, </a:t>
                      </a:r>
                      <a:r>
                        <a:rPr lang="es-ES" baseline="0" dirty="0" err="1" smtClean="0"/>
                        <a:t>Circ</a:t>
                      </a:r>
                      <a:r>
                        <a:rPr lang="es-ES" baseline="0" dirty="0" smtClean="0"/>
                        <a:t>. Sensores, </a:t>
                      </a:r>
                      <a:r>
                        <a:rPr lang="es-ES" dirty="0" smtClean="0"/>
                        <a:t>Documentación.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aseline="0" dirty="0" smtClean="0"/>
                        <a:t>Manejo de Teclado Matricial, </a:t>
                      </a:r>
                      <a:r>
                        <a:rPr lang="es-ES" baseline="0" dirty="0" err="1" smtClean="0"/>
                        <a:t>Circ</a:t>
                      </a:r>
                      <a:r>
                        <a:rPr lang="es-ES" baseline="0" dirty="0" smtClean="0"/>
                        <a:t>. Sensores, </a:t>
                      </a:r>
                      <a:r>
                        <a:rPr lang="es-ES" dirty="0" smtClean="0"/>
                        <a:t>Documentación.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Integración Teclado + LCD</a:t>
                      </a:r>
                      <a:r>
                        <a:rPr lang="es-ES" baseline="0" dirty="0" smtClean="0"/>
                        <a:t> (panel de control),</a:t>
                      </a:r>
                      <a:r>
                        <a:rPr lang="es-ES" dirty="0" smtClean="0"/>
                        <a:t>Documentación.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Evaluación Teclado + LCD + un sensor, Documentación.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Integración panel</a:t>
                      </a:r>
                      <a:r>
                        <a:rPr lang="es-ES" baseline="0" dirty="0" smtClean="0"/>
                        <a:t> de control + Circuitos sensores</a:t>
                      </a:r>
                      <a:r>
                        <a:rPr lang="es-ES" dirty="0" smtClean="0"/>
                        <a:t>, Documentación.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Integración panel</a:t>
                      </a:r>
                      <a:r>
                        <a:rPr lang="es-ES" baseline="0" dirty="0" smtClean="0"/>
                        <a:t> de control + Circuitos sensores</a:t>
                      </a:r>
                      <a:r>
                        <a:rPr lang="es-ES" dirty="0" smtClean="0"/>
                        <a:t>, Documentación.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Pruebas y Entrega final Proyecto.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Entrega Informe final con toda</a:t>
                      </a:r>
                      <a:r>
                        <a:rPr lang="es-ES" baseline="0" dirty="0" smtClean="0"/>
                        <a:t> la</a:t>
                      </a:r>
                      <a:r>
                        <a:rPr lang="es-ES" dirty="0" smtClean="0"/>
                        <a:t> documentación.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5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Bibliografia</a:t>
            </a:r>
            <a:endParaRPr lang="es-ES" dirty="0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hlinkClick r:id="rId2"/>
              </a:rPr>
              <a:t>http://www.ladyada.net/learn/sensors/</a:t>
            </a:r>
            <a:r>
              <a:rPr lang="tr-TR" dirty="0" smtClean="0">
                <a:hlinkClick r:id="rId2"/>
              </a:rPr>
              <a:t>pir.html</a:t>
            </a:r>
            <a:endParaRPr lang="tr-TR" dirty="0" smtClean="0"/>
          </a:p>
          <a:p>
            <a:r>
              <a:rPr lang="en-US" dirty="0">
                <a:hlinkClick r:id="rId3"/>
              </a:rPr>
              <a:t>http://www.hkvstar.com/technology-news/difference-between-pir-motion-sensor-and-infrared-beam-motion-</a:t>
            </a:r>
            <a:r>
              <a:rPr lang="en-US" dirty="0" smtClean="0">
                <a:hlinkClick r:id="rId3"/>
              </a:rPr>
              <a:t>sensor.html</a:t>
            </a:r>
            <a:endParaRPr lang="en-US" dirty="0" smtClean="0"/>
          </a:p>
          <a:p>
            <a:r>
              <a:rPr lang="pl-PL" dirty="0">
                <a:hlinkClick r:id="rId4"/>
              </a:rPr>
              <a:t>http://www.glolab.com/pirparts/</a:t>
            </a:r>
            <a:r>
              <a:rPr lang="pl-PL" dirty="0" smtClean="0">
                <a:hlinkClick r:id="rId4"/>
              </a:rPr>
              <a:t>infrared.html</a:t>
            </a:r>
            <a:endParaRPr lang="pl-PL" dirty="0" smtClean="0"/>
          </a:p>
          <a:p>
            <a:r>
              <a:rPr lang="en-US" dirty="0"/>
              <a:t>http://</a:t>
            </a:r>
            <a:r>
              <a:rPr lang="en-US" dirty="0" err="1"/>
              <a:t>www.digikey.com</a:t>
            </a:r>
            <a:r>
              <a:rPr lang="en-US" dirty="0"/>
              <a:t>/us/en/</a:t>
            </a:r>
            <a:r>
              <a:rPr lang="en-US" dirty="0" err="1"/>
              <a:t>techzone</a:t>
            </a:r>
            <a:r>
              <a:rPr lang="en-US" dirty="0"/>
              <a:t>/sensors/resources/articles/sensing-motion-with-passive-infrared-</a:t>
            </a:r>
            <a:r>
              <a:rPr lang="en-US" dirty="0" err="1"/>
              <a:t>sensors.html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423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Base Obligatoria</a:t>
            </a:r>
            <a:endParaRPr lang="es-ES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1"/>
          </p:nvPr>
        </p:nvSpPr>
        <p:spPr>
          <a:xfrm>
            <a:off x="560314" y="1668583"/>
            <a:ext cx="3782106" cy="4608392"/>
          </a:xfrm>
        </p:spPr>
        <p:txBody>
          <a:bodyPr/>
          <a:lstStyle/>
          <a:p>
            <a:r>
              <a:rPr lang="es-ES" dirty="0" smtClean="0"/>
              <a:t>PIC16F877</a:t>
            </a:r>
          </a:p>
          <a:p>
            <a:r>
              <a:rPr lang="es-ES" dirty="0" smtClean="0"/>
              <a:t>LCD de 16x2 caracteres.</a:t>
            </a:r>
          </a:p>
          <a:p>
            <a:r>
              <a:rPr lang="es-ES" dirty="0" smtClean="0"/>
              <a:t>Teclado numérico de 12 teclas</a:t>
            </a:r>
          </a:p>
          <a:p>
            <a:r>
              <a:rPr lang="es-ES" dirty="0" err="1" smtClean="0"/>
              <a:t>Leds</a:t>
            </a:r>
            <a:r>
              <a:rPr lang="es-ES" dirty="0" smtClean="0"/>
              <a:t> varios</a:t>
            </a:r>
          </a:p>
          <a:p>
            <a:endParaRPr lang="es-ES" dirty="0"/>
          </a:p>
        </p:txBody>
      </p:sp>
      <p:pic>
        <p:nvPicPr>
          <p:cNvPr id="10" name="Marcador de contenido 9" descr="alarma.pn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184"/>
          <a:stretch/>
        </p:blipFill>
        <p:spPr>
          <a:xfrm>
            <a:off x="4519613" y="1668463"/>
            <a:ext cx="4194175" cy="4608512"/>
          </a:xfrm>
        </p:spPr>
      </p:pic>
      <p:pic>
        <p:nvPicPr>
          <p:cNvPr id="11" name="Marcador de contenido 1" descr="tarjetaPIC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5178" r="-35178"/>
          <a:stretch>
            <a:fillRect/>
          </a:stretch>
        </p:blipFill>
        <p:spPr>
          <a:xfrm>
            <a:off x="1100020" y="3486319"/>
            <a:ext cx="2245554" cy="27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92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Proyectos anteriores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Diseño e Implementación de un sistema integral de seguridad y/o domótica para el hogar, que incluya una estación central, </a:t>
            </a:r>
            <a:r>
              <a:rPr lang="es-ES" b="1" dirty="0"/>
              <a:t>N</a:t>
            </a:r>
            <a:r>
              <a:rPr lang="es-ES" dirty="0"/>
              <a:t> detectores diferentes y </a:t>
            </a:r>
            <a:r>
              <a:rPr lang="es-ES" b="1" dirty="0"/>
              <a:t>M</a:t>
            </a:r>
            <a:r>
              <a:rPr lang="es-ES" dirty="0"/>
              <a:t> mecanismos de respuesta.</a:t>
            </a:r>
          </a:p>
        </p:txBody>
      </p:sp>
      <p:pic>
        <p:nvPicPr>
          <p:cNvPr id="5" name="Marcador de posición de imagen 8" descr="image10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7100" y="1130300"/>
            <a:ext cx="7988300" cy="2979738"/>
          </a:xfrm>
        </p:spPr>
      </p:pic>
    </p:spTree>
    <p:extLst>
      <p:ext uri="{BB962C8B-B14F-4D97-AF65-F5344CB8AC3E}">
        <p14:creationId xmlns:p14="http://schemas.microsoft.com/office/powerpoint/2010/main" val="387277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Diagrama de Bloques General</a:t>
            </a:r>
            <a:endParaRPr lang="es-ES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54054"/>
              </p:ext>
            </p:extLst>
          </p:nvPr>
        </p:nvGraphicFramePr>
        <p:xfrm>
          <a:off x="423348" y="1618774"/>
          <a:ext cx="8301552" cy="4647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014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Integral de Seguridad</a:t>
            </a:r>
            <a:endParaRPr lang="es-ES" dirty="0"/>
          </a:p>
        </p:txBody>
      </p:sp>
      <p:pic>
        <p:nvPicPr>
          <p:cNvPr id="7" name="Marcador de contenido 6" descr="2012-07-13 00.37.27.jpg"/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66410749"/>
      </p:ext>
    </p:extLst>
  </p:cSld>
  <p:clrMapOvr>
    <a:masterClrMapping/>
  </p:clrMapOvr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</a:majorFont>
      <a:minorFont>
        <a:latin typeface="Century Gothic"/>
        <a:ea typeface=""/>
        <a:cs typeface=""/>
        <a:font script="Jpan" typeface="メイリオ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Percepción.thmx</Template>
  <TotalTime>12752</TotalTime>
  <Words>1603</Words>
  <Application>Microsoft Macintosh PowerPoint</Application>
  <PresentationFormat>Presentación en pantalla (4:3)</PresentationFormat>
  <Paragraphs>356</Paragraphs>
  <Slides>58</Slides>
  <Notes>0</Notes>
  <HiddenSlides>5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59" baseType="lpstr">
      <vt:lpstr>Perception</vt:lpstr>
      <vt:lpstr>EC3081 Laboratorio de Proyectos</vt:lpstr>
      <vt:lpstr>Objetivo General</vt:lpstr>
      <vt:lpstr>Contenido</vt:lpstr>
      <vt:lpstr>¿En donde estamos?</vt:lpstr>
      <vt:lpstr>Proyecto</vt:lpstr>
      <vt:lpstr>Base Obligatoria</vt:lpstr>
      <vt:lpstr>Proyectos anteriores</vt:lpstr>
      <vt:lpstr>Diagrama de Bloques General</vt:lpstr>
      <vt:lpstr>Sistema Integral de Seguridad</vt:lpstr>
      <vt:lpstr>Sensor de Humo/gas</vt:lpstr>
      <vt:lpstr>Video</vt:lpstr>
      <vt:lpstr>Sistema de control y monitoreo de variables ambientales para cultivos.</vt:lpstr>
      <vt:lpstr>Objetivo General</vt:lpstr>
      <vt:lpstr>¿Cómo funciona un invernadero?</vt:lpstr>
      <vt:lpstr>Ventajas</vt:lpstr>
      <vt:lpstr>Diagrama de Bloques (Básico)</vt:lpstr>
      <vt:lpstr>Sensores/Actuadores</vt:lpstr>
      <vt:lpstr>Control Climático</vt:lpstr>
      <vt:lpstr>Control de Temperatura</vt:lpstr>
      <vt:lpstr>Control de Humedad</vt:lpstr>
      <vt:lpstr>Control de Iluminación</vt:lpstr>
      <vt:lpstr>Control de Riego</vt:lpstr>
      <vt:lpstr>PROPUESTA  DE SENSORES</vt:lpstr>
      <vt:lpstr>Iluminación</vt:lpstr>
      <vt:lpstr>Temperatura</vt:lpstr>
      <vt:lpstr>Humedad en el suelo</vt:lpstr>
      <vt:lpstr>Nivel Tanque (Reservorio)</vt:lpstr>
      <vt:lpstr>Sensor de lluvia</vt:lpstr>
      <vt:lpstr>UNIDAD CENTRAL DE PROCESAMIENTO</vt:lpstr>
      <vt:lpstr>Unidad Central (Tablero)</vt:lpstr>
      <vt:lpstr>ACCIONES (salidas)</vt:lpstr>
      <vt:lpstr>Sistema de Alarma para Hogares</vt:lpstr>
      <vt:lpstr>Objetivos Específicos (actividades)</vt:lpstr>
      <vt:lpstr>Objetivos Específicos: Firmware</vt:lpstr>
      <vt:lpstr>Objetivos Específicos: Hardware</vt:lpstr>
      <vt:lpstr>Objetivos Específicos: Software</vt:lpstr>
      <vt:lpstr>Objetivos Específicos: Otros</vt:lpstr>
      <vt:lpstr>Evaluación</vt:lpstr>
      <vt:lpstr>Evaluación</vt:lpstr>
      <vt:lpstr>Evaluación</vt:lpstr>
      <vt:lpstr>Propuesta del Proyecto</vt:lpstr>
      <vt:lpstr>Propuesta Técnico-Económica</vt:lpstr>
      <vt:lpstr>Documentación</vt:lpstr>
      <vt:lpstr>Ejemplos</vt:lpstr>
      <vt:lpstr>Detector de Movimiento PIR</vt:lpstr>
      <vt:lpstr>Funcionamiento</vt:lpstr>
      <vt:lpstr>Funcionamiento</vt:lpstr>
      <vt:lpstr>Comerciales</vt:lpstr>
      <vt:lpstr>Posibles implementaciones</vt:lpstr>
      <vt:lpstr>Circuito</vt:lpstr>
      <vt:lpstr>Factibilidad Económica</vt:lpstr>
      <vt:lpstr>Factibilidad Técnica</vt:lpstr>
      <vt:lpstr>Contacto</vt:lpstr>
      <vt:lpstr>Pueden usar:</vt:lpstr>
      <vt:lpstr>Pueden usar:</vt:lpstr>
      <vt:lpstr>Pueden usar:</vt:lpstr>
      <vt:lpstr>Cronograma</vt:lpstr>
      <vt:lpstr>Bibliografia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EC3081</dc:title>
  <dc:subject/>
  <dc:creator>novel certad</dc:creator>
  <cp:keywords/>
  <dc:description/>
  <cp:lastModifiedBy>novel certad</cp:lastModifiedBy>
  <cp:revision>112</cp:revision>
  <cp:lastPrinted>2018-01-15T14:43:50Z</cp:lastPrinted>
  <dcterms:created xsi:type="dcterms:W3CDTF">2012-04-13T17:26:41Z</dcterms:created>
  <dcterms:modified xsi:type="dcterms:W3CDTF">2019-09-18T20:02:53Z</dcterms:modified>
  <cp:category/>
</cp:coreProperties>
</file>